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33"/>
  </p:notesMasterIdLst>
  <p:handoutMasterIdLst>
    <p:handoutMasterId r:id="rId34"/>
  </p:handoutMasterIdLst>
  <p:sldIdLst>
    <p:sldId id="256" r:id="rId3"/>
    <p:sldId id="482" r:id="rId4"/>
    <p:sldId id="404" r:id="rId5"/>
    <p:sldId id="444" r:id="rId6"/>
    <p:sldId id="379" r:id="rId7"/>
    <p:sldId id="380" r:id="rId8"/>
    <p:sldId id="381" r:id="rId9"/>
    <p:sldId id="484" r:id="rId10"/>
    <p:sldId id="466" r:id="rId11"/>
    <p:sldId id="383" r:id="rId12"/>
    <p:sldId id="486" r:id="rId13"/>
    <p:sldId id="463" r:id="rId14"/>
    <p:sldId id="384" r:id="rId15"/>
    <p:sldId id="447" r:id="rId16"/>
    <p:sldId id="456" r:id="rId17"/>
    <p:sldId id="462" r:id="rId18"/>
    <p:sldId id="458" r:id="rId19"/>
    <p:sldId id="460" r:id="rId20"/>
    <p:sldId id="461" r:id="rId21"/>
    <p:sldId id="457" r:id="rId22"/>
    <p:sldId id="449" r:id="rId23"/>
    <p:sldId id="450" r:id="rId24"/>
    <p:sldId id="455" r:id="rId25"/>
    <p:sldId id="479" r:id="rId26"/>
    <p:sldId id="478" r:id="rId27"/>
    <p:sldId id="481" r:id="rId28"/>
    <p:sldId id="485" r:id="rId29"/>
    <p:sldId id="477" r:id="rId30"/>
    <p:sldId id="480" r:id="rId31"/>
    <p:sldId id="483" r:id="rId32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8F9"/>
    <a:srgbClr val="EDF6F7"/>
    <a:srgbClr val="EBEDE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B980B342-48CC-406F-A9DE-42A3E8B5A7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12ED653F-54FD-4B51-976A-86F528DDF9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4" name="Rectangle 4">
            <a:extLst>
              <a:ext uri="{FF2B5EF4-FFF2-40B4-BE49-F238E27FC236}">
                <a16:creationId xmlns:a16="http://schemas.microsoft.com/office/drawing/2014/main" id="{D2627E17-93F4-44EC-BECE-43E4626A4E0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5" name="Rectangle 5">
            <a:extLst>
              <a:ext uri="{FF2B5EF4-FFF2-40B4-BE49-F238E27FC236}">
                <a16:creationId xmlns:a16="http://schemas.microsoft.com/office/drawing/2014/main" id="{10D50539-3C7E-4B05-BE23-DFC38302C9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D299CB-C521-453D-A253-520B7CAA9D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FA24A4E-64CE-4789-B4B6-3DB0934032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6C34B1A6-3257-4EE6-BBB1-922240D3F1E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6" name="Rectangle 4">
            <a:extLst>
              <a:ext uri="{FF2B5EF4-FFF2-40B4-BE49-F238E27FC236}">
                <a16:creationId xmlns:a16="http://schemas.microsoft.com/office/drawing/2014/main" id="{DF79CBD6-C23B-4E74-8450-63EC454DB2A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B8EFD0B9-F181-4FAD-B15C-9BB0B110C00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21188"/>
            <a:ext cx="5619750" cy="418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CD574270-24D8-4A67-B7BC-73261641E4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b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9911F5D5-3455-4900-8D66-95D79AE81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fld id="{36826D95-CC44-42FF-9962-D96C39633D1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30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08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9075" y="457200"/>
            <a:ext cx="2117725" cy="5668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5900" y="457200"/>
            <a:ext cx="6200775" cy="5668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818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F7597A7-AAEE-4D44-8E25-193B18EC3F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63AAD-A570-4E87-AA61-2CA271E91D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83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31EF2E2-F766-4EC3-BD3B-504C5A1606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C8A6C9-F883-4878-8D09-025D23FE82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538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3EEEFC-9449-4773-8C56-5CD8581E5B2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88DC8-BEC8-44D6-84B6-B2DEAA2F9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2427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FB7904-8178-4A84-9486-68E2B949E8B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F55399-BE6E-4785-9616-703F2E8C89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564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C4A72-8B44-4049-B3BF-E737154DC9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6D01C-8C09-40B6-87B8-4A340A8FDA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103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E1C0899-BB03-4C63-8285-B639CFEF57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1A7A9-3784-420E-8BC6-4C9B1E3D6E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545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37F3953-CFFE-4261-848B-29FCF841660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4C535B-4A7D-462D-8B25-8F47172E7D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672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A6B355-CF6F-4E7D-A7FD-6959729240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2F3CC9-ABEA-40F9-89AA-F60771B12D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52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540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3FE8D8-8451-4C6F-BED8-42F8B8577A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B2391-B323-4970-9B18-79D08236C4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449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CD489CF-28CB-44CF-BE23-E7E443363D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4988D-3043-4292-A5F4-05A4FE8EB7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637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63FFC0C-B34F-4DA7-8FDB-EB71663EE8F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724E34-502A-4DD5-B5DD-9BE9488FFA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926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5207714-DE9B-4B9B-8F2A-9AF85A8C26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FA8E84-A2D4-4833-A163-9E927A1153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819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117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D55682C-BED2-4067-A7E9-7D2BCCBEEF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4F993-E6A8-4373-8023-B37EBBE7C0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21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220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81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024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78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965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334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794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Line 19">
            <a:extLst>
              <a:ext uri="{FF2B5EF4-FFF2-40B4-BE49-F238E27FC236}">
                <a16:creationId xmlns:a16="http://schemas.microsoft.com/office/drawing/2014/main" id="{A7966841-303A-40FD-B47B-221EBB7BEA5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24475" y="3352800"/>
            <a:ext cx="3819525" cy="0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  <p:pic>
        <p:nvPicPr>
          <p:cNvPr id="9219" name="Picture 35" descr="103_0347">
            <a:extLst>
              <a:ext uri="{FF2B5EF4-FFF2-40B4-BE49-F238E27FC236}">
                <a16:creationId xmlns:a16="http://schemas.microsoft.com/office/drawing/2014/main" id="{1D4E0614-C0D9-4A05-A9F6-CA342C2F2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lum bright="-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3"/>
          <a:stretch>
            <a:fillRect/>
          </a:stretch>
        </p:blipFill>
        <p:spPr bwMode="auto">
          <a:xfrm>
            <a:off x="5324475" y="1625600"/>
            <a:ext cx="3819525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36" descr="108_0880_rev1">
            <a:extLst>
              <a:ext uri="{FF2B5EF4-FFF2-40B4-BE49-F238E27FC236}">
                <a16:creationId xmlns:a16="http://schemas.microsoft.com/office/drawing/2014/main" id="{1B2EE97E-B41B-43B7-A251-5979FDB098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3378200"/>
            <a:ext cx="5249862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1" name="Group 38">
            <a:extLst>
              <a:ext uri="{FF2B5EF4-FFF2-40B4-BE49-F238E27FC236}">
                <a16:creationId xmlns:a16="http://schemas.microsoft.com/office/drawing/2014/main" id="{0FC224FB-286A-44DD-A152-4ECF32CAB7D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6861175"/>
            <a:chOff x="0" y="0"/>
            <a:chExt cx="5760" cy="4322"/>
          </a:xfrm>
        </p:grpSpPr>
        <p:pic>
          <p:nvPicPr>
            <p:cNvPr id="9224" name="Picture 39" descr="ppt_camo_bkgrnd-03">
              <a:extLst>
                <a:ext uri="{FF2B5EF4-FFF2-40B4-BE49-F238E27FC236}">
                  <a16:creationId xmlns:a16="http://schemas.microsoft.com/office/drawing/2014/main" id="{6D28E241-00E0-4128-956D-A9D29512327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40" descr="white_curve">
              <a:extLst>
                <a:ext uri="{FF2B5EF4-FFF2-40B4-BE49-F238E27FC236}">
                  <a16:creationId xmlns:a16="http://schemas.microsoft.com/office/drawing/2014/main" id="{65C675DD-1A0D-4CBE-9724-EA127E2F5EA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" y="990"/>
              <a:ext cx="3258" cy="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2" name="Rectangle 2">
            <a:extLst>
              <a:ext uri="{FF2B5EF4-FFF2-40B4-BE49-F238E27FC236}">
                <a16:creationId xmlns:a16="http://schemas.microsoft.com/office/drawing/2014/main" id="{284C72EC-236D-498E-8108-65617ABF5B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5900" y="457200"/>
            <a:ext cx="6324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PRESENTATION TITLE</a:t>
            </a: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5814EC78-C030-4D32-9878-60596493A4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3200" y="6134100"/>
            <a:ext cx="35972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>
                <a:latin typeface="Arial" charset="0"/>
                <a:ea typeface="ＭＳ Ｐゴシック" charset="-128"/>
              </a:rPr>
              <a:t>US Army Corps of Engineers</a:t>
            </a:r>
          </a:p>
          <a:p>
            <a:pPr>
              <a:defRPr/>
            </a:pPr>
            <a:r>
              <a:rPr lang="en-US" b="1">
                <a:latin typeface="Arial" charset="0"/>
                <a:ea typeface="ＭＳ Ｐゴシック" charset="-128"/>
              </a:rPr>
              <a:t>BUILDING STRONG</a:t>
            </a:r>
            <a:r>
              <a:rPr lang="en-US" sz="1400" b="1" baseline="-25000">
                <a:latin typeface="Arial" charset="0"/>
                <a:ea typeface="ＭＳ Ｐゴシック" charset="-128"/>
              </a:rPr>
              <a:t>®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 descr="ppt_camo_bkgrnd-02">
            <a:extLst>
              <a:ext uri="{FF2B5EF4-FFF2-40B4-BE49-F238E27FC236}">
                <a16:creationId xmlns:a16="http://schemas.microsoft.com/office/drawing/2014/main" id="{07E0C119-AAC9-46DC-93D5-3C24913C9C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>
            <a:extLst>
              <a:ext uri="{FF2B5EF4-FFF2-40B4-BE49-F238E27FC236}">
                <a16:creationId xmlns:a16="http://schemas.microsoft.com/office/drawing/2014/main" id="{D18D6CD7-0128-470E-89B3-5B525A010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1A921F5-BFF2-49E3-92E3-CBAB86368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 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67662450-B012-4B7E-9A2B-590A2EC947D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968E7F01-041C-4010-88FE-1B9185A755B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082" name="Line 10">
            <a:extLst>
              <a:ext uri="{FF2B5EF4-FFF2-40B4-BE49-F238E27FC236}">
                <a16:creationId xmlns:a16="http://schemas.microsoft.com/office/drawing/2014/main" id="{34F20E99-D30D-4ED6-AF0E-DB45751F4AAC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457200" y="62484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Wingdings 3" panose="05040102010807070707" pitchFamily="18" charset="2"/>
        <a:buChar char="w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anose="05000000000000000000" pitchFamily="2" charset="2"/>
        <a:buChar char="¡"/>
        <a:defRPr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e.pdx.edu/w2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e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4D90A8D0-725F-46BA-A9EC-A36C931D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401409"/>
            <a:ext cx="8763000" cy="196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4000" b="1" dirty="0">
                <a:solidFill>
                  <a:schemeClr val="tx2"/>
                </a:solidFill>
              </a:rPr>
              <a:t>2D Hydrodynamics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4000" b="1" dirty="0">
                <a:solidFill>
                  <a:schemeClr val="tx2"/>
                </a:solidFill>
              </a:rPr>
              <a:t>and  Water Quality Model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4000" b="1" dirty="0">
                <a:solidFill>
                  <a:schemeClr val="tx2"/>
                </a:solidFill>
              </a:rPr>
              <a:t>CE-QUAL-W2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40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1267" name="Rectangle 13">
            <a:extLst>
              <a:ext uri="{FF2B5EF4-FFF2-40B4-BE49-F238E27FC236}">
                <a16:creationId xmlns:a16="http://schemas.microsoft.com/office/drawing/2014/main" id="{41072C81-4A40-4B1E-8B9F-C007E0B7B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5521779"/>
            <a:ext cx="37623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/>
              <a:t>August 12,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551CC416-FB9A-4ECC-91D8-88056E37F0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Water Quality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1A1314F-7895-4381-8451-F12D16720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0871" y="1268184"/>
            <a:ext cx="8262258" cy="5246916"/>
          </a:xfrm>
        </p:spPr>
        <p:txBody>
          <a:bodyPr/>
          <a:lstStyle/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# Arbitrary Constituents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# Inorganic suspended solids groups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CH4, H2S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N2, DGP, TDG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# labile and refractory dissolved organic matter groups (DOM, DOC, DON, DOP)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# labile and refractory particulate organic matter fractions (POM, POC, PON, POP)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Dissolved and particulate silica </a:t>
            </a:r>
          </a:p>
          <a:p>
            <a:pPr marL="633413" lvl="1" indent="-233363" eaLnBrk="1" hangingPunct="1">
              <a:spcBef>
                <a:spcPct val="0"/>
              </a:spcBef>
              <a:spcAft>
                <a:spcPct val="30000"/>
              </a:spcAft>
            </a:pPr>
            <a:endParaRPr lang="en-US" altLang="en-US" sz="1600" b="1" dirty="0">
              <a:ea typeface="ＭＳ Ｐゴシック" panose="020B0600070205080204" pitchFamily="34" charset="-128"/>
            </a:endParaRPr>
          </a:p>
          <a:p>
            <a:pPr marL="633413" lvl="1" indent="-233363" eaLnBrk="1" hangingPunct="1">
              <a:spcBef>
                <a:spcPct val="0"/>
              </a:spcBef>
              <a:spcAft>
                <a:spcPct val="30000"/>
              </a:spcAft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6F93-142E-4B44-A478-E49EC6C0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ea typeface="ＭＳ Ｐゴシック" panose="020B0600070205080204" pitchFamily="34" charset="-128"/>
              </a:rPr>
              <a:t>CE-QUAL-W2 Water Quality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1579E-6371-0946-B78B-E3F2444E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82886"/>
          </a:xfrm>
        </p:spPr>
        <p:txBody>
          <a:bodyPr/>
          <a:lstStyle/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Alkalinity, Total inorganic carbon (TIC), PH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# different algal groups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NH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4</a:t>
            </a:r>
            <a:r>
              <a:rPr lang="en-US" altLang="en-US" dirty="0">
                <a:ea typeface="ＭＳ Ｐゴシック" panose="020B0600070205080204" pitchFamily="34" charset="-128"/>
              </a:rPr>
              <a:t>-N, NO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3</a:t>
            </a:r>
            <a:r>
              <a:rPr lang="en-US" altLang="en-US" dirty="0">
                <a:ea typeface="ＭＳ Ｐゴシック" panose="020B0600070205080204" pitchFamily="34" charset="-128"/>
              </a:rPr>
              <a:t>-N+NO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-N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PO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4</a:t>
            </a:r>
            <a:r>
              <a:rPr lang="en-US" altLang="en-US" dirty="0">
                <a:ea typeface="ＭＳ Ｐゴシック" panose="020B0600070205080204" pitchFamily="34" charset="-128"/>
              </a:rPr>
              <a:t>-P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Fe, Mn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# CBOD groups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Sediment diagenesis model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SYSTDG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14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>
            <a:extLst>
              <a:ext uri="{FF2B5EF4-FFF2-40B4-BE49-F238E27FC236}">
                <a16:creationId xmlns:a16="http://schemas.microsoft.com/office/drawing/2014/main" id="{F434C56B-F66E-46EE-94A4-E9294AF0F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818561"/>
              </p:ext>
            </p:extLst>
          </p:nvPr>
        </p:nvGraphicFramePr>
        <p:xfrm>
          <a:off x="435429" y="-17831"/>
          <a:ext cx="8458200" cy="685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Document" r:id="rId3" imgW="5486400" imgH="4445000" progId="Word.Document.8">
                  <p:embed/>
                </p:oleObj>
              </mc:Choice>
              <mc:Fallback>
                <p:oleObj name="Document" r:id="rId3" imgW="5486400" imgH="44450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429" y="-17831"/>
                        <a:ext cx="8458200" cy="6858824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D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>
            <a:extLst>
              <a:ext uri="{FF2B5EF4-FFF2-40B4-BE49-F238E27FC236}">
                <a16:creationId xmlns:a16="http://schemas.microsoft.com/office/drawing/2014/main" id="{5F400636-BB68-4D5A-808B-BC9143621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6225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Water Quality</a:t>
            </a:r>
            <a:br>
              <a:rPr lang="en-US" altLang="en-US" b="1">
                <a:ea typeface="ＭＳ Ｐゴシック" panose="020B0600070205080204" pitchFamily="34" charset="-128"/>
              </a:rPr>
            </a:br>
            <a:br>
              <a:rPr lang="en-US" altLang="en-US" b="1">
                <a:ea typeface="ＭＳ Ｐゴシック" panose="020B0600070205080204" pitchFamily="34" charset="-128"/>
              </a:rPr>
            </a:br>
            <a:endParaRPr lang="en-US" altLang="en-US" b="1">
              <a:ea typeface="ＭＳ Ｐゴシック" panose="020B0600070205080204" pitchFamily="34" charset="-128"/>
            </a:endParaRPr>
          </a:p>
        </p:txBody>
      </p:sp>
      <p:graphicFrame>
        <p:nvGraphicFramePr>
          <p:cNvPr id="5122" name="Object 4">
            <a:extLst>
              <a:ext uri="{FF2B5EF4-FFF2-40B4-BE49-F238E27FC236}">
                <a16:creationId xmlns:a16="http://schemas.microsoft.com/office/drawing/2014/main" id="{8AAB2C48-8798-4E2D-988A-087ACFD52A50}"/>
              </a:ext>
            </a:extLst>
          </p:cNvPr>
          <p:cNvGraphicFramePr>
            <a:graphicFrameLocks/>
          </p:cNvGraphicFramePr>
          <p:nvPr/>
        </p:nvGraphicFramePr>
        <p:xfrm>
          <a:off x="177800" y="923925"/>
          <a:ext cx="8545513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Equation" r:id="rId3" imgW="4762440" imgH="609480" progId="Equation.3">
                  <p:embed/>
                </p:oleObj>
              </mc:Choice>
              <mc:Fallback>
                <p:oleObj name="Equation" r:id="rId3" imgW="4762440" imgH="60948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923925"/>
                        <a:ext cx="8545513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>
            <a:extLst>
              <a:ext uri="{FF2B5EF4-FFF2-40B4-BE49-F238E27FC236}">
                <a16:creationId xmlns:a16="http://schemas.microsoft.com/office/drawing/2014/main" id="{8E8632AE-D481-4B30-860C-8A93CC294CC1}"/>
              </a:ext>
            </a:extLst>
          </p:cNvPr>
          <p:cNvGraphicFramePr>
            <a:graphicFrameLocks/>
          </p:cNvGraphicFramePr>
          <p:nvPr/>
        </p:nvGraphicFramePr>
        <p:xfrm>
          <a:off x="220663" y="2433638"/>
          <a:ext cx="8653462" cy="440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Document" r:id="rId5" imgW="8459640" imgH="5368680" progId="Word.Document.6">
                  <p:embed/>
                </p:oleObj>
              </mc:Choice>
              <mc:Fallback>
                <p:oleObj name="Document" r:id="rId5" imgW="8459640" imgH="5368680" progId="Word.Document.6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3" y="2433638"/>
                        <a:ext cx="8653462" cy="440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Box 5">
            <a:extLst>
              <a:ext uri="{FF2B5EF4-FFF2-40B4-BE49-F238E27FC236}">
                <a16:creationId xmlns:a16="http://schemas.microsoft.com/office/drawing/2014/main" id="{4A073DC5-F617-402D-AFE9-32E0B98E1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729038"/>
            <a:ext cx="213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Laterally averaging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2A4C3392-D6BC-48A8-8873-7090C7348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0700" y="1608138"/>
            <a:ext cx="609600" cy="3730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7" name="Text Box 9">
            <a:extLst>
              <a:ext uri="{FF2B5EF4-FFF2-40B4-BE49-F238E27FC236}">
                <a16:creationId xmlns:a16="http://schemas.microsoft.com/office/drawing/2014/main" id="{7F92FEB1-5DEB-430A-89B0-0E994228F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0700" y="2497138"/>
            <a:ext cx="992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tx2"/>
                </a:solidFill>
              </a:rPr>
              <a:t>Kinetics</a:t>
            </a:r>
          </a:p>
        </p:txBody>
      </p:sp>
      <p:sp>
        <p:nvSpPr>
          <p:cNvPr id="8" name="Line 12">
            <a:extLst>
              <a:ext uri="{FF2B5EF4-FFF2-40B4-BE49-F238E27FC236}">
                <a16:creationId xmlns:a16="http://schemas.microsoft.com/office/drawing/2014/main" id="{C8C96138-302A-4383-AAB5-F0BA12FF46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99463" y="1997075"/>
            <a:ext cx="449262" cy="584200"/>
          </a:xfrm>
          <a:prstGeom prst="line">
            <a:avLst/>
          </a:prstGeom>
          <a:noFill/>
          <a:ln w="38100">
            <a:solidFill>
              <a:schemeClr val="bg1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D1F22131-B95E-47F8-A6A3-2C26B4BDEC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DOM</a:t>
            </a:r>
            <a:br>
              <a:rPr lang="en-US" altLang="en-US" b="1">
                <a:ea typeface="ＭＳ Ｐゴシック" panose="020B0600070205080204" pitchFamily="34" charset="-128"/>
              </a:rPr>
            </a:br>
            <a:br>
              <a:rPr lang="en-US" altLang="en-US" b="1">
                <a:ea typeface="ＭＳ Ｐゴシック" panose="020B0600070205080204" pitchFamily="34" charset="-128"/>
              </a:rPr>
            </a:br>
            <a:endParaRPr lang="en-US" altLang="en-US" b="1">
              <a:ea typeface="ＭＳ Ｐゴシック" panose="020B0600070205080204" pitchFamily="34" charset="-128"/>
            </a:endParaRPr>
          </a:p>
        </p:txBody>
      </p:sp>
      <p:pic>
        <p:nvPicPr>
          <p:cNvPr id="6148" name="Picture 8">
            <a:extLst>
              <a:ext uri="{FF2B5EF4-FFF2-40B4-BE49-F238E27FC236}">
                <a16:creationId xmlns:a16="http://schemas.microsoft.com/office/drawing/2014/main" id="{6D1DF0DF-1713-49EA-8384-A33411FB2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87425"/>
            <a:ext cx="6400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6" name="Object 3">
            <a:extLst>
              <a:ext uri="{FF2B5EF4-FFF2-40B4-BE49-F238E27FC236}">
                <a16:creationId xmlns:a16="http://schemas.microsoft.com/office/drawing/2014/main" id="{AC37657D-998B-43AA-8817-58492A1EEB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0175" y="4151313"/>
          <a:ext cx="6705600" cy="264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Document" r:id="rId4" imgW="3524760" imgH="1390680" progId="Word.Document.8">
                  <p:embed/>
                </p:oleObj>
              </mc:Choice>
              <mc:Fallback>
                <p:oleObj name="Document" r:id="rId4" imgW="3524760" imgH="139068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4151313"/>
                        <a:ext cx="6705600" cy="264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E97C8622-AE6C-455C-AEF3-7A855A9586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POM</a:t>
            </a:r>
            <a:br>
              <a:rPr lang="en-US" altLang="en-US" b="1">
                <a:ea typeface="ＭＳ Ｐゴシック" panose="020B0600070205080204" pitchFamily="34" charset="-128"/>
              </a:rPr>
            </a:br>
            <a:br>
              <a:rPr lang="en-US" altLang="en-US" b="1">
                <a:ea typeface="ＭＳ Ｐゴシック" panose="020B0600070205080204" pitchFamily="34" charset="-128"/>
              </a:rPr>
            </a:br>
            <a:endParaRPr lang="en-US" altLang="en-US" b="1">
              <a:ea typeface="ＭＳ Ｐゴシック" panose="020B0600070205080204" pitchFamily="34" charset="-128"/>
            </a:endParaRPr>
          </a:p>
        </p:txBody>
      </p:sp>
      <p:pic>
        <p:nvPicPr>
          <p:cNvPr id="7172" name="Picture 8">
            <a:extLst>
              <a:ext uri="{FF2B5EF4-FFF2-40B4-BE49-F238E27FC236}">
                <a16:creationId xmlns:a16="http://schemas.microsoft.com/office/drawing/2014/main" id="{F5C8D946-322F-407B-91A5-02FBD7CF1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826181"/>
            <a:ext cx="624840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70" name="Object 3">
            <a:extLst>
              <a:ext uri="{FF2B5EF4-FFF2-40B4-BE49-F238E27FC236}">
                <a16:creationId xmlns:a16="http://schemas.microsoft.com/office/drawing/2014/main" id="{F81D76A4-96A3-47D1-BA33-93C270E8AB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653871"/>
              </p:ext>
            </p:extLst>
          </p:nvPr>
        </p:nvGraphicFramePr>
        <p:xfrm>
          <a:off x="1292225" y="4070350"/>
          <a:ext cx="6553200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Document" r:id="rId4" imgW="4229640" imgH="1751400" progId="Word.Document.8">
                  <p:embed/>
                </p:oleObj>
              </mc:Choice>
              <mc:Fallback>
                <p:oleObj name="Document" r:id="rId4" imgW="4229640" imgH="17514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4070350"/>
                        <a:ext cx="6553200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C409B331-5F70-4731-81F5-776400A9F8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Ammonium</a:t>
            </a:r>
            <a:br>
              <a:rPr lang="en-US" altLang="en-US" b="1">
                <a:ea typeface="ＭＳ Ｐゴシック" panose="020B0600070205080204" pitchFamily="34" charset="-128"/>
              </a:rPr>
            </a:br>
            <a:endParaRPr lang="en-US" altLang="en-US" b="1">
              <a:ea typeface="ＭＳ Ｐゴシック" panose="020B0600070205080204" pitchFamily="34" charset="-128"/>
            </a:endParaRPr>
          </a:p>
        </p:txBody>
      </p:sp>
      <p:pic>
        <p:nvPicPr>
          <p:cNvPr id="63491" name="Picture 7">
            <a:extLst>
              <a:ext uri="{FF2B5EF4-FFF2-40B4-BE49-F238E27FC236}">
                <a16:creationId xmlns:a16="http://schemas.microsoft.com/office/drawing/2014/main" id="{B5AE3AF1-BA05-4944-AB17-239C7F2C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4" y="1175658"/>
            <a:ext cx="7010400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92E34C7A-6674-4A6B-B84C-5CFD86E6F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Nitrate/Nitrite</a:t>
            </a:r>
          </a:p>
        </p:txBody>
      </p:sp>
      <p:pic>
        <p:nvPicPr>
          <p:cNvPr id="64515" name="Picture 9">
            <a:extLst>
              <a:ext uri="{FF2B5EF4-FFF2-40B4-BE49-F238E27FC236}">
                <a16:creationId xmlns:a16="http://schemas.microsoft.com/office/drawing/2014/main" id="{B361BD69-84C7-49FB-8C50-50FCE89F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1829"/>
            <a:ext cx="887096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CD0E97E2-F3B3-475C-A538-906283533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Phosphate</a:t>
            </a:r>
          </a:p>
        </p:txBody>
      </p:sp>
      <p:pic>
        <p:nvPicPr>
          <p:cNvPr id="65539" name="Picture 8">
            <a:extLst>
              <a:ext uri="{FF2B5EF4-FFF2-40B4-BE49-F238E27FC236}">
                <a16:creationId xmlns:a16="http://schemas.microsoft.com/office/drawing/2014/main" id="{D6392A08-4BB0-41F7-AA8B-A1E85D96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86" y="1371600"/>
            <a:ext cx="6767739" cy="464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B980D845-0ADB-402A-BD58-F3F8E9AB41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DO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pic>
        <p:nvPicPr>
          <p:cNvPr id="66563" name="Picture 7">
            <a:extLst>
              <a:ext uri="{FF2B5EF4-FFF2-40B4-BE49-F238E27FC236}">
                <a16:creationId xmlns:a16="http://schemas.microsoft.com/office/drawing/2014/main" id="{8A3FA5F3-96C3-4B08-B4F9-F1C9D4C7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74763"/>
            <a:ext cx="64008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CF93385-D74E-41B4-9661-374839184A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90487"/>
            <a:ext cx="9144000" cy="1228725"/>
          </a:xfrm>
          <a:noFill/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Types of Models</a:t>
            </a:r>
            <a:endParaRPr lang="en-US" altLang="en-US" sz="3200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339" name="Text Box 10">
            <a:extLst>
              <a:ext uri="{FF2B5EF4-FFF2-40B4-BE49-F238E27FC236}">
                <a16:creationId xmlns:a16="http://schemas.microsoft.com/office/drawing/2014/main" id="{22A1598D-03C0-4E6A-813F-CD9D3BCBE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28800"/>
            <a:ext cx="762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 sz="1600" b="1">
              <a:cs typeface="Arial" panose="020B0604020202020204" pitchFamily="34" charset="0"/>
            </a:endParaRP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77723A9-5BBB-4A52-9B67-5D17E8EA45D4}"/>
              </a:ext>
            </a:extLst>
          </p:cNvPr>
          <p:cNvSpPr txBox="1">
            <a:spLocks/>
          </p:cNvSpPr>
          <p:nvPr/>
        </p:nvSpPr>
        <p:spPr bwMode="auto">
          <a:xfrm>
            <a:off x="39121" y="857250"/>
            <a:ext cx="9144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 3" panose="05040102010807070707" pitchFamily="18" charset="2"/>
              <a:buChar char="w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¡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¡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¡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¡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¡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buFont typeface="Arial" charset="0"/>
              <a:buChar char="•"/>
            </a:pPr>
            <a:endParaRPr lang="en-US" kern="0" dirty="0">
              <a:solidFill>
                <a:prstClr val="black"/>
              </a:solidFill>
            </a:endParaRPr>
          </a:p>
          <a:p>
            <a:pPr>
              <a:lnSpc>
                <a:spcPct val="80000"/>
              </a:lnSpc>
              <a:buFont typeface="Arial" charset="0"/>
              <a:buChar char="•"/>
            </a:pPr>
            <a:r>
              <a:rPr lang="en-US" kern="0" dirty="0">
                <a:solidFill>
                  <a:prstClr val="black"/>
                </a:solidFill>
              </a:rPr>
              <a:t>Completely mixed (0-order)</a:t>
            </a:r>
          </a:p>
          <a:p>
            <a:pPr>
              <a:lnSpc>
                <a:spcPct val="80000"/>
              </a:lnSpc>
              <a:buFont typeface="Arial" charset="0"/>
              <a:buChar char="•"/>
            </a:pPr>
            <a:r>
              <a:rPr lang="en-US" kern="0" dirty="0">
                <a:solidFill>
                  <a:prstClr val="black"/>
                </a:solidFill>
              </a:rPr>
              <a:t>One dimensional (1-D)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</a:pPr>
            <a:r>
              <a:rPr lang="en-US" kern="0" dirty="0">
                <a:solidFill>
                  <a:prstClr val="black"/>
                </a:solidFill>
              </a:rPr>
              <a:t>Usually longitudinal</a:t>
            </a:r>
          </a:p>
          <a:p>
            <a:pPr>
              <a:lnSpc>
                <a:spcPct val="80000"/>
              </a:lnSpc>
              <a:buFont typeface="Arial" charset="0"/>
              <a:buChar char="•"/>
            </a:pPr>
            <a:r>
              <a:rPr lang="en-US" kern="0" dirty="0">
                <a:solidFill>
                  <a:prstClr val="black"/>
                </a:solidFill>
              </a:rPr>
              <a:t>Two dimensional (2-D)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</a:pPr>
            <a:r>
              <a:rPr lang="en-US" kern="0" dirty="0">
                <a:solidFill>
                  <a:prstClr val="black"/>
                </a:solidFill>
              </a:rPr>
              <a:t>Longitudinal and vertical</a:t>
            </a:r>
          </a:p>
          <a:p>
            <a:pPr>
              <a:lnSpc>
                <a:spcPct val="80000"/>
              </a:lnSpc>
              <a:buFont typeface="Arial" charset="0"/>
              <a:buChar char="•"/>
            </a:pPr>
            <a:r>
              <a:rPr lang="en-US" kern="0" dirty="0">
                <a:solidFill>
                  <a:prstClr val="black"/>
                </a:solidFill>
              </a:rPr>
              <a:t>Three dimensional (3-D)</a:t>
            </a:r>
          </a:p>
        </p:txBody>
      </p:sp>
      <p:grpSp>
        <p:nvGrpSpPr>
          <p:cNvPr id="68" name="Group 24">
            <a:extLst>
              <a:ext uri="{FF2B5EF4-FFF2-40B4-BE49-F238E27FC236}">
                <a16:creationId xmlns:a16="http://schemas.microsoft.com/office/drawing/2014/main" id="{09E7BC0B-6D89-4893-8C2D-3CFB5DE66B06}"/>
              </a:ext>
            </a:extLst>
          </p:cNvPr>
          <p:cNvGrpSpPr>
            <a:grpSpLocks/>
          </p:cNvGrpSpPr>
          <p:nvPr/>
        </p:nvGrpSpPr>
        <p:grpSpPr bwMode="auto">
          <a:xfrm>
            <a:off x="7631113" y="857250"/>
            <a:ext cx="1262062" cy="3786188"/>
            <a:chOff x="4688" y="775"/>
            <a:chExt cx="795" cy="2385"/>
          </a:xfrm>
        </p:grpSpPr>
        <p:sp>
          <p:nvSpPr>
            <p:cNvPr id="69" name="Line 9">
              <a:extLst>
                <a:ext uri="{FF2B5EF4-FFF2-40B4-BE49-F238E27FC236}">
                  <a16:creationId xmlns:a16="http://schemas.microsoft.com/office/drawing/2014/main" id="{3E7B9EE0-496A-4B19-97E3-CB66C17F2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88" y="775"/>
              <a:ext cx="8" cy="238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0" name="Text Box 10">
              <a:extLst>
                <a:ext uri="{FF2B5EF4-FFF2-40B4-BE49-F238E27FC236}">
                  <a16:creationId xmlns:a16="http://schemas.microsoft.com/office/drawing/2014/main" id="{122447DA-F9A5-4033-A067-1969E316E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6" y="1445"/>
              <a:ext cx="727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>
                  <a:solidFill>
                    <a:prstClr val="black"/>
                  </a:solidFill>
                  <a:latin typeface="Arial" charset="0"/>
                </a:rPr>
                <a:t>More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grpSp>
        <p:nvGrpSpPr>
          <p:cNvPr id="71" name="Group 3">
            <a:extLst>
              <a:ext uri="{FF2B5EF4-FFF2-40B4-BE49-F238E27FC236}">
                <a16:creationId xmlns:a16="http://schemas.microsoft.com/office/drawing/2014/main" id="{AA09AEE9-38E5-4530-8B40-3F6854281B37}"/>
              </a:ext>
            </a:extLst>
          </p:cNvPr>
          <p:cNvGrpSpPr>
            <a:grpSpLocks/>
          </p:cNvGrpSpPr>
          <p:nvPr/>
        </p:nvGrpSpPr>
        <p:grpSpPr bwMode="auto">
          <a:xfrm>
            <a:off x="5440363" y="868022"/>
            <a:ext cx="1809750" cy="1620838"/>
            <a:chOff x="938" y="638"/>
            <a:chExt cx="1140" cy="1021"/>
          </a:xfrm>
        </p:grpSpPr>
        <p:sp>
          <p:nvSpPr>
            <p:cNvPr id="72" name="Line 4">
              <a:extLst>
                <a:ext uri="{FF2B5EF4-FFF2-40B4-BE49-F238E27FC236}">
                  <a16:creationId xmlns:a16="http://schemas.microsoft.com/office/drawing/2014/main" id="{3578B380-8118-4FC1-85AD-A71E2B857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2" y="764"/>
              <a:ext cx="11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4265B962-C8B3-4765-8D0E-3E79F800A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" y="808"/>
              <a:ext cx="1106" cy="428"/>
            </a:xfrm>
            <a:custGeom>
              <a:avLst/>
              <a:gdLst>
                <a:gd name="T0" fmla="*/ 0 w 1106"/>
                <a:gd name="T1" fmla="*/ 0 h 428"/>
                <a:gd name="T2" fmla="*/ 132 w 1106"/>
                <a:gd name="T3" fmla="*/ 0 h 428"/>
                <a:gd name="T4" fmla="*/ 312 w 1106"/>
                <a:gd name="T5" fmla="*/ 428 h 428"/>
                <a:gd name="T6" fmla="*/ 780 w 1106"/>
                <a:gd name="T7" fmla="*/ 428 h 428"/>
                <a:gd name="T8" fmla="*/ 954 w 1106"/>
                <a:gd name="T9" fmla="*/ 0 h 428"/>
                <a:gd name="T10" fmla="*/ 1106 w 1106"/>
                <a:gd name="T11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6" h="428">
                  <a:moveTo>
                    <a:pt x="0" y="0"/>
                  </a:moveTo>
                  <a:lnTo>
                    <a:pt x="132" y="0"/>
                  </a:lnTo>
                  <a:lnTo>
                    <a:pt x="312" y="428"/>
                  </a:lnTo>
                  <a:lnTo>
                    <a:pt x="780" y="428"/>
                  </a:lnTo>
                  <a:lnTo>
                    <a:pt x="954" y="0"/>
                  </a:lnTo>
                  <a:lnTo>
                    <a:pt x="110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433129F6-E186-4CB8-ACE8-1960A1E3D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764"/>
              <a:ext cx="2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5" name="Line 7">
              <a:extLst>
                <a:ext uri="{FF2B5EF4-FFF2-40B4-BE49-F238E27FC236}">
                  <a16:creationId xmlns:a16="http://schemas.microsoft.com/office/drawing/2014/main" id="{42CDC5CF-7487-447A-BF84-F400D288C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0" y="768"/>
              <a:ext cx="2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6" name="Oval 8">
              <a:extLst>
                <a:ext uri="{FF2B5EF4-FFF2-40B4-BE49-F238E27FC236}">
                  <a16:creationId xmlns:a16="http://schemas.microsoft.com/office/drawing/2014/main" id="{F3D0A9CC-F610-46DE-84F1-581F77E74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" y="920"/>
              <a:ext cx="156" cy="56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7" name="Oval 9">
              <a:extLst>
                <a:ext uri="{FF2B5EF4-FFF2-40B4-BE49-F238E27FC236}">
                  <a16:creationId xmlns:a16="http://schemas.microsoft.com/office/drawing/2014/main" id="{34850328-2CFC-434F-9344-8EE88BE1F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" y="918"/>
              <a:ext cx="156" cy="56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8" name="Line 10">
              <a:extLst>
                <a:ext uri="{FF2B5EF4-FFF2-40B4-BE49-F238E27FC236}">
                  <a16:creationId xmlns:a16="http://schemas.microsoft.com/office/drawing/2014/main" id="{092807FE-3CF6-4A80-AEEE-5A883D829D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6" y="638"/>
              <a:ext cx="15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9" name="Text Box 11">
              <a:extLst>
                <a:ext uri="{FF2B5EF4-FFF2-40B4-BE49-F238E27FC236}">
                  <a16:creationId xmlns:a16="http://schemas.microsoft.com/office/drawing/2014/main" id="{7BE82106-01AD-4D44-A077-D2823B47C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1293"/>
              <a:ext cx="113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Arial" charset="0"/>
                </a:rPr>
                <a:t>Completely mixed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Arial" charset="0"/>
                </a:rPr>
                <a:t>reactor</a:t>
              </a:r>
            </a:p>
          </p:txBody>
        </p:sp>
      </p:grpSp>
      <p:grpSp>
        <p:nvGrpSpPr>
          <p:cNvPr id="80" name="Group 73">
            <a:extLst>
              <a:ext uri="{FF2B5EF4-FFF2-40B4-BE49-F238E27FC236}">
                <a16:creationId xmlns:a16="http://schemas.microsoft.com/office/drawing/2014/main" id="{DFFFEBFA-080C-435A-8085-1265E0C9D618}"/>
              </a:ext>
            </a:extLst>
          </p:cNvPr>
          <p:cNvGrpSpPr>
            <a:grpSpLocks/>
          </p:cNvGrpSpPr>
          <p:nvPr/>
        </p:nvGrpSpPr>
        <p:grpSpPr bwMode="auto">
          <a:xfrm>
            <a:off x="5422674" y="2620963"/>
            <a:ext cx="1809750" cy="1720850"/>
            <a:chOff x="3558" y="622"/>
            <a:chExt cx="1140" cy="1084"/>
          </a:xfrm>
        </p:grpSpPr>
        <p:sp>
          <p:nvSpPr>
            <p:cNvPr id="81" name="Line 13">
              <a:extLst>
                <a:ext uri="{FF2B5EF4-FFF2-40B4-BE49-F238E27FC236}">
                  <a16:creationId xmlns:a16="http://schemas.microsoft.com/office/drawing/2014/main" id="{C49118D4-004E-47DD-B318-3FA958843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8" y="676"/>
              <a:ext cx="2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2" name="Line 14">
              <a:extLst>
                <a:ext uri="{FF2B5EF4-FFF2-40B4-BE49-F238E27FC236}">
                  <a16:creationId xmlns:a16="http://schemas.microsoft.com/office/drawing/2014/main" id="{5E08C454-5345-4F75-97A4-539EB6729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6" y="676"/>
              <a:ext cx="2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3" name="Line 15">
              <a:extLst>
                <a:ext uri="{FF2B5EF4-FFF2-40B4-BE49-F238E27FC236}">
                  <a16:creationId xmlns:a16="http://schemas.microsoft.com/office/drawing/2014/main" id="{36011B7E-61AE-449D-8DAE-B7DF8E669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4" y="711"/>
              <a:ext cx="0" cy="2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4" name="Line 16">
              <a:extLst>
                <a:ext uri="{FF2B5EF4-FFF2-40B4-BE49-F238E27FC236}">
                  <a16:creationId xmlns:a16="http://schemas.microsoft.com/office/drawing/2014/main" id="{53FE2350-8424-44A3-B967-B69995F61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6" y="622"/>
              <a:ext cx="11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FB1C590-4342-44DC-9EEA-051322F5F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722"/>
              <a:ext cx="1120" cy="584"/>
            </a:xfrm>
            <a:custGeom>
              <a:avLst/>
              <a:gdLst>
                <a:gd name="T0" fmla="*/ 0 w 1120"/>
                <a:gd name="T1" fmla="*/ 0 h 584"/>
                <a:gd name="T2" fmla="*/ 142 w 1120"/>
                <a:gd name="T3" fmla="*/ 0 h 584"/>
                <a:gd name="T4" fmla="*/ 310 w 1120"/>
                <a:gd name="T5" fmla="*/ 584 h 584"/>
                <a:gd name="T6" fmla="*/ 820 w 1120"/>
                <a:gd name="T7" fmla="*/ 584 h 584"/>
                <a:gd name="T8" fmla="*/ 952 w 1120"/>
                <a:gd name="T9" fmla="*/ 0 h 584"/>
                <a:gd name="T10" fmla="*/ 1120 w 1120"/>
                <a:gd name="T11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0" h="584">
                  <a:moveTo>
                    <a:pt x="0" y="0"/>
                  </a:moveTo>
                  <a:lnTo>
                    <a:pt x="142" y="0"/>
                  </a:lnTo>
                  <a:lnTo>
                    <a:pt x="310" y="584"/>
                  </a:lnTo>
                  <a:lnTo>
                    <a:pt x="820" y="584"/>
                  </a:lnTo>
                  <a:lnTo>
                    <a:pt x="952" y="0"/>
                  </a:lnTo>
                  <a:lnTo>
                    <a:pt x="112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6" name="Line 18">
              <a:extLst>
                <a:ext uri="{FF2B5EF4-FFF2-40B4-BE49-F238E27FC236}">
                  <a16:creationId xmlns:a16="http://schemas.microsoft.com/office/drawing/2014/main" id="{ED8156EC-49CF-40F6-B7AB-B9E5E7199A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3" y="833"/>
              <a:ext cx="749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7" name="Text Box 19">
              <a:extLst>
                <a:ext uri="{FF2B5EF4-FFF2-40B4-BE49-F238E27FC236}">
                  <a16:creationId xmlns:a16="http://schemas.microsoft.com/office/drawing/2014/main" id="{9B4ED865-D2EA-49CC-A1A9-1AC8EEF456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8" y="1340"/>
              <a:ext cx="99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prstClr val="black"/>
                  </a:solidFill>
                  <a:latin typeface="Arial" charset="0"/>
                </a:rPr>
                <a:t>Deep, vertically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prstClr val="black"/>
                  </a:solidFill>
                  <a:latin typeface="Arial" charset="0"/>
                </a:rPr>
                <a:t>segmented</a:t>
              </a:r>
            </a:p>
          </p:txBody>
        </p:sp>
        <p:sp>
          <p:nvSpPr>
            <p:cNvPr id="88" name="Line 71">
              <a:extLst>
                <a:ext uri="{FF2B5EF4-FFF2-40B4-BE49-F238E27FC236}">
                  <a16:creationId xmlns:a16="http://schemas.microsoft.com/office/drawing/2014/main" id="{B11022DC-407E-41D8-93A3-96A64B297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" y="977"/>
              <a:ext cx="0" cy="2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9" name="Line 72">
              <a:extLst>
                <a:ext uri="{FF2B5EF4-FFF2-40B4-BE49-F238E27FC236}">
                  <a16:creationId xmlns:a16="http://schemas.microsoft.com/office/drawing/2014/main" id="{7F89A01E-792D-46A7-AE0F-4C99F92D2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4" y="1102"/>
              <a:ext cx="5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90" name="Group 59">
            <a:extLst>
              <a:ext uri="{FF2B5EF4-FFF2-40B4-BE49-F238E27FC236}">
                <a16:creationId xmlns:a16="http://schemas.microsoft.com/office/drawing/2014/main" id="{C18BAF37-9F5D-4EE7-A0CA-34507EB3B019}"/>
              </a:ext>
            </a:extLst>
          </p:cNvPr>
          <p:cNvGrpSpPr>
            <a:grpSpLocks/>
          </p:cNvGrpSpPr>
          <p:nvPr/>
        </p:nvGrpSpPr>
        <p:grpSpPr bwMode="auto">
          <a:xfrm>
            <a:off x="290513" y="4325711"/>
            <a:ext cx="5462588" cy="1771650"/>
            <a:chOff x="1250" y="3140"/>
            <a:chExt cx="3441" cy="1116"/>
          </a:xfrm>
        </p:grpSpPr>
        <p:sp>
          <p:nvSpPr>
            <p:cNvPr id="91" name="Text Box 60">
              <a:extLst>
                <a:ext uri="{FF2B5EF4-FFF2-40B4-BE49-F238E27FC236}">
                  <a16:creationId xmlns:a16="http://schemas.microsoft.com/office/drawing/2014/main" id="{4263AD25-2187-4F74-BADE-C1BC84108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" y="3736"/>
              <a:ext cx="1507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Arial" charset="0"/>
                </a:rPr>
                <a:t>River-run impoundment,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Arial" charset="0"/>
                </a:rPr>
                <a:t>longitudinally &amp; vertically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Arial" charset="0"/>
                </a:rPr>
                <a:t>segmented</a:t>
              </a:r>
            </a:p>
          </p:txBody>
        </p:sp>
        <p:sp>
          <p:nvSpPr>
            <p:cNvPr id="92" name="Freeform 61">
              <a:extLst>
                <a:ext uri="{FF2B5EF4-FFF2-40B4-BE49-F238E27FC236}">
                  <a16:creationId xmlns:a16="http://schemas.microsoft.com/office/drawing/2014/main" id="{4C817308-B78C-4F4C-ADBD-652376CE3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3140"/>
              <a:ext cx="288" cy="133"/>
            </a:xfrm>
            <a:custGeom>
              <a:avLst/>
              <a:gdLst>
                <a:gd name="T0" fmla="*/ 0 w 288"/>
                <a:gd name="T1" fmla="*/ 0 h 133"/>
                <a:gd name="T2" fmla="*/ 140 w 288"/>
                <a:gd name="T3" fmla="*/ 98 h 133"/>
                <a:gd name="T4" fmla="*/ 288 w 288"/>
                <a:gd name="T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133">
                  <a:moveTo>
                    <a:pt x="0" y="0"/>
                  </a:moveTo>
                  <a:cubicBezTo>
                    <a:pt x="46" y="38"/>
                    <a:pt x="92" y="76"/>
                    <a:pt x="140" y="98"/>
                  </a:cubicBezTo>
                  <a:cubicBezTo>
                    <a:pt x="188" y="120"/>
                    <a:pt x="238" y="126"/>
                    <a:pt x="288" y="133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3" name="Line 62">
              <a:extLst>
                <a:ext uri="{FF2B5EF4-FFF2-40B4-BE49-F238E27FC236}">
                  <a16:creationId xmlns:a16="http://schemas.microsoft.com/office/drawing/2014/main" id="{2F862122-CB6F-4ADA-85C4-D35E63DA1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8" y="4088"/>
              <a:ext cx="393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4" name="Freeform 63">
              <a:extLst>
                <a:ext uri="{FF2B5EF4-FFF2-40B4-BE49-F238E27FC236}">
                  <a16:creationId xmlns:a16="http://schemas.microsoft.com/office/drawing/2014/main" id="{6AC9241E-F023-45D5-A5A8-87F4BA9C5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3271"/>
              <a:ext cx="2754" cy="513"/>
            </a:xfrm>
            <a:custGeom>
              <a:avLst/>
              <a:gdLst>
                <a:gd name="T0" fmla="*/ 0 w 2754"/>
                <a:gd name="T1" fmla="*/ 0 h 513"/>
                <a:gd name="T2" fmla="*/ 315 w 2754"/>
                <a:gd name="T3" fmla="*/ 0 h 513"/>
                <a:gd name="T4" fmla="*/ 759 w 2754"/>
                <a:gd name="T5" fmla="*/ 57 h 513"/>
                <a:gd name="T6" fmla="*/ 1446 w 2754"/>
                <a:gd name="T7" fmla="*/ 162 h 513"/>
                <a:gd name="T8" fmla="*/ 1998 w 2754"/>
                <a:gd name="T9" fmla="*/ 255 h 513"/>
                <a:gd name="T10" fmla="*/ 2754 w 2754"/>
                <a:gd name="T11" fmla="*/ 366 h 513"/>
                <a:gd name="T12" fmla="*/ 2040 w 2754"/>
                <a:gd name="T13" fmla="*/ 513 h 513"/>
                <a:gd name="T14" fmla="*/ 1527 w 2754"/>
                <a:gd name="T15" fmla="*/ 381 h 513"/>
                <a:gd name="T16" fmla="*/ 999 w 2754"/>
                <a:gd name="T17" fmla="*/ 258 h 513"/>
                <a:gd name="T18" fmla="*/ 426 w 2754"/>
                <a:gd name="T19" fmla="*/ 135 h 513"/>
                <a:gd name="T20" fmla="*/ 3 w 2754"/>
                <a:gd name="T21" fmla="*/ 36 h 513"/>
                <a:gd name="T22" fmla="*/ 0 w 2754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54" h="513">
                  <a:moveTo>
                    <a:pt x="0" y="0"/>
                  </a:moveTo>
                  <a:lnTo>
                    <a:pt x="315" y="0"/>
                  </a:lnTo>
                  <a:lnTo>
                    <a:pt x="759" y="57"/>
                  </a:lnTo>
                  <a:lnTo>
                    <a:pt x="1446" y="162"/>
                  </a:lnTo>
                  <a:lnTo>
                    <a:pt x="1998" y="255"/>
                  </a:lnTo>
                  <a:lnTo>
                    <a:pt x="2754" y="366"/>
                  </a:lnTo>
                  <a:lnTo>
                    <a:pt x="2040" y="513"/>
                  </a:lnTo>
                  <a:lnTo>
                    <a:pt x="1527" y="381"/>
                  </a:lnTo>
                  <a:lnTo>
                    <a:pt x="999" y="258"/>
                  </a:lnTo>
                  <a:lnTo>
                    <a:pt x="426" y="135"/>
                  </a:lnTo>
                  <a:lnTo>
                    <a:pt x="3" y="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5" name="Freeform 64">
              <a:extLst>
                <a:ext uri="{FF2B5EF4-FFF2-40B4-BE49-F238E27FC236}">
                  <a16:creationId xmlns:a16="http://schemas.microsoft.com/office/drawing/2014/main" id="{2D4E847C-932D-4CDF-A01D-F8D85AD40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" y="3280"/>
              <a:ext cx="2241" cy="912"/>
            </a:xfrm>
            <a:custGeom>
              <a:avLst/>
              <a:gdLst>
                <a:gd name="T0" fmla="*/ 0 w 2241"/>
                <a:gd name="T1" fmla="*/ 0 h 912"/>
                <a:gd name="T2" fmla="*/ 30 w 2241"/>
                <a:gd name="T3" fmla="*/ 27 h 912"/>
                <a:gd name="T4" fmla="*/ 1368 w 2241"/>
                <a:gd name="T5" fmla="*/ 330 h 912"/>
                <a:gd name="T6" fmla="*/ 1548 w 2241"/>
                <a:gd name="T7" fmla="*/ 375 h 912"/>
                <a:gd name="T8" fmla="*/ 2058 w 2241"/>
                <a:gd name="T9" fmla="*/ 510 h 912"/>
                <a:gd name="T10" fmla="*/ 2106 w 2241"/>
                <a:gd name="T11" fmla="*/ 741 h 912"/>
                <a:gd name="T12" fmla="*/ 2241 w 2241"/>
                <a:gd name="T13" fmla="*/ 912 h 912"/>
                <a:gd name="T14" fmla="*/ 1809 w 2241"/>
                <a:gd name="T15" fmla="*/ 735 h 912"/>
                <a:gd name="T16" fmla="*/ 1272 w 2241"/>
                <a:gd name="T17" fmla="*/ 624 h 912"/>
                <a:gd name="T18" fmla="*/ 1164 w 2241"/>
                <a:gd name="T19" fmla="*/ 582 h 912"/>
                <a:gd name="T20" fmla="*/ 1032 w 2241"/>
                <a:gd name="T21" fmla="*/ 450 h 912"/>
                <a:gd name="T22" fmla="*/ 459 w 2241"/>
                <a:gd name="T23" fmla="*/ 288 h 912"/>
                <a:gd name="T24" fmla="*/ 60 w 2241"/>
                <a:gd name="T25" fmla="*/ 138 h 912"/>
                <a:gd name="T26" fmla="*/ 6 w 2241"/>
                <a:gd name="T27" fmla="*/ 18 h 912"/>
                <a:gd name="T28" fmla="*/ 0 w 2241"/>
                <a:gd name="T29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1" h="912">
                  <a:moveTo>
                    <a:pt x="0" y="0"/>
                  </a:moveTo>
                  <a:lnTo>
                    <a:pt x="30" y="27"/>
                  </a:lnTo>
                  <a:lnTo>
                    <a:pt x="1368" y="330"/>
                  </a:lnTo>
                  <a:lnTo>
                    <a:pt x="1548" y="375"/>
                  </a:lnTo>
                  <a:lnTo>
                    <a:pt x="2058" y="510"/>
                  </a:lnTo>
                  <a:lnTo>
                    <a:pt x="2106" y="741"/>
                  </a:lnTo>
                  <a:lnTo>
                    <a:pt x="2241" y="912"/>
                  </a:lnTo>
                  <a:lnTo>
                    <a:pt x="1809" y="735"/>
                  </a:lnTo>
                  <a:lnTo>
                    <a:pt x="1272" y="624"/>
                  </a:lnTo>
                  <a:lnTo>
                    <a:pt x="1164" y="582"/>
                  </a:lnTo>
                  <a:lnTo>
                    <a:pt x="1032" y="450"/>
                  </a:lnTo>
                  <a:lnTo>
                    <a:pt x="459" y="288"/>
                  </a:lnTo>
                  <a:lnTo>
                    <a:pt x="60" y="138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FAD825E8-01A3-42EA-8335-5C5A4F543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638"/>
              <a:ext cx="708" cy="608"/>
            </a:xfrm>
            <a:custGeom>
              <a:avLst/>
              <a:gdLst>
                <a:gd name="T0" fmla="*/ 0 w 708"/>
                <a:gd name="T1" fmla="*/ 148 h 608"/>
                <a:gd name="T2" fmla="*/ 708 w 708"/>
                <a:gd name="T3" fmla="*/ 0 h 608"/>
                <a:gd name="T4" fmla="*/ 670 w 708"/>
                <a:gd name="T5" fmla="*/ 266 h 608"/>
                <a:gd name="T6" fmla="*/ 578 w 708"/>
                <a:gd name="T7" fmla="*/ 504 h 608"/>
                <a:gd name="T8" fmla="*/ 368 w 708"/>
                <a:gd name="T9" fmla="*/ 608 h 608"/>
                <a:gd name="T10" fmla="*/ 184 w 708"/>
                <a:gd name="T11" fmla="*/ 554 h 608"/>
                <a:gd name="T12" fmla="*/ 50 w 708"/>
                <a:gd name="T13" fmla="*/ 378 h 608"/>
                <a:gd name="T14" fmla="*/ 0 w 708"/>
                <a:gd name="T15" fmla="*/ 14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8" h="608">
                  <a:moveTo>
                    <a:pt x="0" y="148"/>
                  </a:moveTo>
                  <a:lnTo>
                    <a:pt x="708" y="0"/>
                  </a:lnTo>
                  <a:lnTo>
                    <a:pt x="670" y="266"/>
                  </a:lnTo>
                  <a:lnTo>
                    <a:pt x="578" y="504"/>
                  </a:lnTo>
                  <a:lnTo>
                    <a:pt x="368" y="608"/>
                  </a:lnTo>
                  <a:lnTo>
                    <a:pt x="184" y="554"/>
                  </a:lnTo>
                  <a:lnTo>
                    <a:pt x="50" y="378"/>
                  </a:lnTo>
                  <a:lnTo>
                    <a:pt x="0" y="148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9791B159-4CA0-416E-A38F-9C0690849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3330"/>
              <a:ext cx="355" cy="286"/>
            </a:xfrm>
            <a:custGeom>
              <a:avLst/>
              <a:gdLst>
                <a:gd name="T0" fmla="*/ 0 w 355"/>
                <a:gd name="T1" fmla="*/ 79 h 286"/>
                <a:gd name="T2" fmla="*/ 355 w 355"/>
                <a:gd name="T3" fmla="*/ 0 h 286"/>
                <a:gd name="T4" fmla="*/ 332 w 355"/>
                <a:gd name="T5" fmla="*/ 186 h 286"/>
                <a:gd name="T6" fmla="*/ 216 w 355"/>
                <a:gd name="T7" fmla="*/ 286 h 286"/>
                <a:gd name="T8" fmla="*/ 69 w 355"/>
                <a:gd name="T9" fmla="*/ 226 h 286"/>
                <a:gd name="T10" fmla="*/ 15 w 355"/>
                <a:gd name="T11" fmla="*/ 174 h 286"/>
                <a:gd name="T12" fmla="*/ 0 w 355"/>
                <a:gd name="T13" fmla="*/ 79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286">
                  <a:moveTo>
                    <a:pt x="0" y="79"/>
                  </a:moveTo>
                  <a:lnTo>
                    <a:pt x="355" y="0"/>
                  </a:lnTo>
                  <a:lnTo>
                    <a:pt x="332" y="186"/>
                  </a:lnTo>
                  <a:lnTo>
                    <a:pt x="216" y="286"/>
                  </a:lnTo>
                  <a:lnTo>
                    <a:pt x="69" y="226"/>
                  </a:lnTo>
                  <a:lnTo>
                    <a:pt x="15" y="174"/>
                  </a:lnTo>
                  <a:lnTo>
                    <a:pt x="0" y="79"/>
                  </a:lnTo>
                  <a:close/>
                </a:path>
              </a:pathLst>
            </a:custGeom>
            <a:gradFill rotWithShape="1">
              <a:gsLst>
                <a:gs pos="0">
                  <a:schemeClr val="tx1">
                    <a:gamma/>
                    <a:shade val="46275"/>
                    <a:invGamma/>
                    <a:alpha val="42999"/>
                  </a:schemeClr>
                </a:gs>
                <a:gs pos="100000">
                  <a:schemeClr val="tx1">
                    <a:alpha val="42999"/>
                  </a:schemeClr>
                </a:gs>
              </a:gsLst>
              <a:path path="rect">
                <a:fillToRect l="50000" t="50000" r="50000" b="50000"/>
              </a:path>
            </a:grad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8" name="Freeform 67">
              <a:extLst>
                <a:ext uri="{FF2B5EF4-FFF2-40B4-BE49-F238E27FC236}">
                  <a16:creationId xmlns:a16="http://schemas.microsoft.com/office/drawing/2014/main" id="{5E4D0A26-2F7D-4B94-9E03-45CFC9AD8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" y="3432"/>
              <a:ext cx="467" cy="472"/>
            </a:xfrm>
            <a:custGeom>
              <a:avLst/>
              <a:gdLst>
                <a:gd name="T0" fmla="*/ 0 w 467"/>
                <a:gd name="T1" fmla="*/ 97 h 472"/>
                <a:gd name="T2" fmla="*/ 467 w 467"/>
                <a:gd name="T3" fmla="*/ 0 h 472"/>
                <a:gd name="T4" fmla="*/ 437 w 467"/>
                <a:gd name="T5" fmla="*/ 231 h 472"/>
                <a:gd name="T6" fmla="*/ 351 w 467"/>
                <a:gd name="T7" fmla="*/ 424 h 472"/>
                <a:gd name="T8" fmla="*/ 275 w 467"/>
                <a:gd name="T9" fmla="*/ 472 h 472"/>
                <a:gd name="T10" fmla="*/ 155 w 467"/>
                <a:gd name="T11" fmla="*/ 429 h 472"/>
                <a:gd name="T12" fmla="*/ 23 w 467"/>
                <a:gd name="T13" fmla="*/ 297 h 472"/>
                <a:gd name="T14" fmla="*/ 0 w 467"/>
                <a:gd name="T15" fmla="*/ 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7" h="472">
                  <a:moveTo>
                    <a:pt x="0" y="97"/>
                  </a:moveTo>
                  <a:lnTo>
                    <a:pt x="467" y="0"/>
                  </a:lnTo>
                  <a:lnTo>
                    <a:pt x="437" y="231"/>
                  </a:lnTo>
                  <a:lnTo>
                    <a:pt x="351" y="424"/>
                  </a:lnTo>
                  <a:lnTo>
                    <a:pt x="275" y="472"/>
                  </a:lnTo>
                  <a:lnTo>
                    <a:pt x="155" y="429"/>
                  </a:lnTo>
                  <a:lnTo>
                    <a:pt x="23" y="297"/>
                  </a:lnTo>
                  <a:lnTo>
                    <a:pt x="0" y="97"/>
                  </a:lnTo>
                  <a:close/>
                </a:path>
              </a:pathLst>
            </a:custGeom>
            <a:gradFill rotWithShape="1">
              <a:gsLst>
                <a:gs pos="0">
                  <a:schemeClr val="tx1">
                    <a:gamma/>
                    <a:shade val="46275"/>
                    <a:invGamma/>
                    <a:alpha val="42999"/>
                  </a:schemeClr>
                </a:gs>
                <a:gs pos="100000">
                  <a:schemeClr val="tx1">
                    <a:alpha val="42999"/>
                  </a:schemeClr>
                </a:gs>
              </a:gsLst>
              <a:path path="rect">
                <a:fillToRect l="50000" t="50000" r="50000" b="50000"/>
              </a:path>
            </a:gra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9" name="Freeform 68">
              <a:extLst>
                <a:ext uri="{FF2B5EF4-FFF2-40B4-BE49-F238E27FC236}">
                  <a16:creationId xmlns:a16="http://schemas.microsoft.com/office/drawing/2014/main" id="{BA63BA9D-7501-4842-A6D9-A1465F544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" y="3526"/>
              <a:ext cx="478" cy="491"/>
            </a:xfrm>
            <a:custGeom>
              <a:avLst/>
              <a:gdLst>
                <a:gd name="T0" fmla="*/ 0 w 478"/>
                <a:gd name="T1" fmla="*/ 125 h 491"/>
                <a:gd name="T2" fmla="*/ 478 w 478"/>
                <a:gd name="T3" fmla="*/ 0 h 491"/>
                <a:gd name="T4" fmla="*/ 447 w 478"/>
                <a:gd name="T5" fmla="*/ 279 h 491"/>
                <a:gd name="T6" fmla="*/ 364 w 478"/>
                <a:gd name="T7" fmla="*/ 438 h 491"/>
                <a:gd name="T8" fmla="*/ 276 w 478"/>
                <a:gd name="T9" fmla="*/ 491 h 491"/>
                <a:gd name="T10" fmla="*/ 148 w 478"/>
                <a:gd name="T11" fmla="*/ 462 h 491"/>
                <a:gd name="T12" fmla="*/ 18 w 478"/>
                <a:gd name="T13" fmla="*/ 345 h 491"/>
                <a:gd name="T14" fmla="*/ 0 w 478"/>
                <a:gd name="T15" fmla="*/ 125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491">
                  <a:moveTo>
                    <a:pt x="0" y="125"/>
                  </a:moveTo>
                  <a:lnTo>
                    <a:pt x="478" y="0"/>
                  </a:lnTo>
                  <a:lnTo>
                    <a:pt x="447" y="279"/>
                  </a:lnTo>
                  <a:lnTo>
                    <a:pt x="364" y="438"/>
                  </a:lnTo>
                  <a:lnTo>
                    <a:pt x="276" y="491"/>
                  </a:lnTo>
                  <a:lnTo>
                    <a:pt x="148" y="462"/>
                  </a:lnTo>
                  <a:lnTo>
                    <a:pt x="18" y="345"/>
                  </a:lnTo>
                  <a:lnTo>
                    <a:pt x="0" y="125"/>
                  </a:lnTo>
                  <a:close/>
                </a:path>
              </a:pathLst>
            </a:custGeom>
            <a:gradFill rotWithShape="1">
              <a:gsLst>
                <a:gs pos="0">
                  <a:schemeClr val="tx1">
                    <a:gamma/>
                    <a:shade val="46275"/>
                    <a:invGamma/>
                    <a:alpha val="42999"/>
                  </a:schemeClr>
                </a:gs>
                <a:gs pos="100000">
                  <a:schemeClr val="tx1">
                    <a:alpha val="42999"/>
                  </a:schemeClr>
                </a:gs>
              </a:gsLst>
              <a:path path="rect">
                <a:fillToRect l="50000" t="50000" r="50000" b="50000"/>
              </a:path>
            </a:gra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7C4525E2-A453-4DF2-92FA-551A10785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3660"/>
              <a:ext cx="1691" cy="366"/>
            </a:xfrm>
            <a:custGeom>
              <a:avLst/>
              <a:gdLst>
                <a:gd name="T0" fmla="*/ 0 w 1691"/>
                <a:gd name="T1" fmla="*/ 72 h 366"/>
                <a:gd name="T2" fmla="*/ 414 w 1691"/>
                <a:gd name="T3" fmla="*/ 0 h 366"/>
                <a:gd name="T4" fmla="*/ 954 w 1691"/>
                <a:gd name="T5" fmla="*/ 142 h 366"/>
                <a:gd name="T6" fmla="*/ 1691 w 1691"/>
                <a:gd name="T7" fmla="*/ 246 h 366"/>
                <a:gd name="T8" fmla="*/ 1074 w 1691"/>
                <a:gd name="T9" fmla="*/ 366 h 366"/>
                <a:gd name="T10" fmla="*/ 521 w 1691"/>
                <a:gd name="T11" fmla="*/ 213 h 366"/>
                <a:gd name="T12" fmla="*/ 0 w 1691"/>
                <a:gd name="T13" fmla="*/ 7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366">
                  <a:moveTo>
                    <a:pt x="0" y="72"/>
                  </a:moveTo>
                  <a:lnTo>
                    <a:pt x="414" y="0"/>
                  </a:lnTo>
                  <a:lnTo>
                    <a:pt x="954" y="142"/>
                  </a:lnTo>
                  <a:lnTo>
                    <a:pt x="1691" y="246"/>
                  </a:lnTo>
                  <a:lnTo>
                    <a:pt x="1074" y="366"/>
                  </a:lnTo>
                  <a:lnTo>
                    <a:pt x="521" y="213"/>
                  </a:lnTo>
                  <a:lnTo>
                    <a:pt x="0" y="72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01" name="Line 70">
              <a:extLst>
                <a:ext uri="{FF2B5EF4-FFF2-40B4-BE49-F238E27FC236}">
                  <a16:creationId xmlns:a16="http://schemas.microsoft.com/office/drawing/2014/main" id="{16F6FD5D-7CBB-46D2-AEFA-0796EFD1A4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3801"/>
              <a:ext cx="435" cy="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102" name="Group 33">
            <a:extLst>
              <a:ext uri="{FF2B5EF4-FFF2-40B4-BE49-F238E27FC236}">
                <a16:creationId xmlns:a16="http://schemas.microsoft.com/office/drawing/2014/main" id="{577523DC-3A9A-44C3-AF3D-BAC3025FEC33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406901"/>
            <a:ext cx="2835275" cy="1893888"/>
            <a:chOff x="3098" y="1702"/>
            <a:chExt cx="1786" cy="1193"/>
          </a:xfrm>
        </p:grpSpPr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DDC9F301-A0E3-4510-9976-D50D74673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6" y="2336"/>
              <a:ext cx="154" cy="268"/>
            </a:xfrm>
            <a:custGeom>
              <a:avLst/>
              <a:gdLst>
                <a:gd name="T0" fmla="*/ 118 w 154"/>
                <a:gd name="T1" fmla="*/ 0 h 268"/>
                <a:gd name="T2" fmla="*/ 154 w 154"/>
                <a:gd name="T3" fmla="*/ 16 h 268"/>
                <a:gd name="T4" fmla="*/ 36 w 154"/>
                <a:gd name="T5" fmla="*/ 268 h 268"/>
                <a:gd name="T6" fmla="*/ 0 w 154"/>
                <a:gd name="T7" fmla="*/ 250 h 268"/>
                <a:gd name="T8" fmla="*/ 118 w 154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68">
                  <a:moveTo>
                    <a:pt x="118" y="0"/>
                  </a:moveTo>
                  <a:lnTo>
                    <a:pt x="154" y="16"/>
                  </a:lnTo>
                  <a:lnTo>
                    <a:pt x="36" y="268"/>
                  </a:lnTo>
                  <a:lnTo>
                    <a:pt x="0" y="25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1"/>
            </a:solid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10BC865D-6410-4FA6-B180-90A45A8F3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1710"/>
              <a:ext cx="1454" cy="872"/>
            </a:xfrm>
            <a:custGeom>
              <a:avLst/>
              <a:gdLst>
                <a:gd name="T0" fmla="*/ 1336 w 1454"/>
                <a:gd name="T1" fmla="*/ 872 h 872"/>
                <a:gd name="T2" fmla="*/ 1454 w 1454"/>
                <a:gd name="T3" fmla="*/ 622 h 872"/>
                <a:gd name="T4" fmla="*/ 168 w 1454"/>
                <a:gd name="T5" fmla="*/ 0 h 872"/>
                <a:gd name="T6" fmla="*/ 102 w 1454"/>
                <a:gd name="T7" fmla="*/ 2 h 872"/>
                <a:gd name="T8" fmla="*/ 50 w 1454"/>
                <a:gd name="T9" fmla="*/ 30 h 872"/>
                <a:gd name="T10" fmla="*/ 14 w 1454"/>
                <a:gd name="T11" fmla="*/ 48 h 872"/>
                <a:gd name="T12" fmla="*/ 0 w 1454"/>
                <a:gd name="T13" fmla="*/ 106 h 872"/>
                <a:gd name="T14" fmla="*/ 2 w 1454"/>
                <a:gd name="T15" fmla="*/ 162 h 872"/>
                <a:gd name="T16" fmla="*/ 38 w 1454"/>
                <a:gd name="T17" fmla="*/ 220 h 872"/>
                <a:gd name="T18" fmla="*/ 64 w 1454"/>
                <a:gd name="T19" fmla="*/ 254 h 872"/>
                <a:gd name="T20" fmla="*/ 1336 w 1454"/>
                <a:gd name="T2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4" h="872">
                  <a:moveTo>
                    <a:pt x="1336" y="872"/>
                  </a:moveTo>
                  <a:lnTo>
                    <a:pt x="1454" y="622"/>
                  </a:lnTo>
                  <a:lnTo>
                    <a:pt x="168" y="0"/>
                  </a:lnTo>
                  <a:lnTo>
                    <a:pt x="102" y="2"/>
                  </a:lnTo>
                  <a:lnTo>
                    <a:pt x="50" y="30"/>
                  </a:lnTo>
                  <a:lnTo>
                    <a:pt x="14" y="48"/>
                  </a:lnTo>
                  <a:lnTo>
                    <a:pt x="0" y="106"/>
                  </a:lnTo>
                  <a:lnTo>
                    <a:pt x="2" y="162"/>
                  </a:lnTo>
                  <a:lnTo>
                    <a:pt x="38" y="220"/>
                  </a:lnTo>
                  <a:lnTo>
                    <a:pt x="64" y="254"/>
                  </a:lnTo>
                  <a:lnTo>
                    <a:pt x="1336" y="872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grpSp>
          <p:nvGrpSpPr>
            <p:cNvPr id="105" name="Group 36">
              <a:extLst>
                <a:ext uri="{FF2B5EF4-FFF2-40B4-BE49-F238E27FC236}">
                  <a16:creationId xmlns:a16="http://schemas.microsoft.com/office/drawing/2014/main" id="{B588A0F6-DA30-4C5B-AA8D-0DAC466B3B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4" y="1792"/>
              <a:ext cx="218" cy="236"/>
              <a:chOff x="2920" y="1792"/>
              <a:chExt cx="218" cy="236"/>
            </a:xfrm>
          </p:grpSpPr>
          <p:sp>
            <p:nvSpPr>
              <p:cNvPr id="125" name="Line 37">
                <a:extLst>
                  <a:ext uri="{FF2B5EF4-FFF2-40B4-BE49-F238E27FC236}">
                    <a16:creationId xmlns:a16="http://schemas.microsoft.com/office/drawing/2014/main" id="{3C9D765A-1326-4BAE-8D29-5C2A91C431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0" y="1792"/>
                <a:ext cx="120" cy="2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26" name="Line 38">
                <a:extLst>
                  <a:ext uri="{FF2B5EF4-FFF2-40B4-BE49-F238E27FC236}">
                    <a16:creationId xmlns:a16="http://schemas.microsoft.com/office/drawing/2014/main" id="{01429F8E-03DC-41BB-8EFF-C5A3555B1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4" y="1826"/>
                <a:ext cx="164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27" name="Line 39">
                <a:extLst>
                  <a:ext uri="{FF2B5EF4-FFF2-40B4-BE49-F238E27FC236}">
                    <a16:creationId xmlns:a16="http://schemas.microsoft.com/office/drawing/2014/main" id="{3452B482-39B8-448E-B659-3532F7437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0" y="1930"/>
                <a:ext cx="164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106" name="Group 40">
              <a:extLst>
                <a:ext uri="{FF2B5EF4-FFF2-40B4-BE49-F238E27FC236}">
                  <a16:creationId xmlns:a16="http://schemas.microsoft.com/office/drawing/2014/main" id="{791D5947-549D-48B7-ADC3-99B999E49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6" y="1896"/>
              <a:ext cx="218" cy="236"/>
              <a:chOff x="2920" y="1792"/>
              <a:chExt cx="218" cy="236"/>
            </a:xfrm>
          </p:grpSpPr>
          <p:sp>
            <p:nvSpPr>
              <p:cNvPr id="122" name="Line 41">
                <a:extLst>
                  <a:ext uri="{FF2B5EF4-FFF2-40B4-BE49-F238E27FC236}">
                    <a16:creationId xmlns:a16="http://schemas.microsoft.com/office/drawing/2014/main" id="{3DF9D633-AFFE-415A-837F-B05866313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0" y="1792"/>
                <a:ext cx="120" cy="2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23" name="Line 42">
                <a:extLst>
                  <a:ext uri="{FF2B5EF4-FFF2-40B4-BE49-F238E27FC236}">
                    <a16:creationId xmlns:a16="http://schemas.microsoft.com/office/drawing/2014/main" id="{2FFCC696-4B9F-48DE-8E8D-4E9BB634B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4" y="1826"/>
                <a:ext cx="164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24" name="Line 43">
                <a:extLst>
                  <a:ext uri="{FF2B5EF4-FFF2-40B4-BE49-F238E27FC236}">
                    <a16:creationId xmlns:a16="http://schemas.microsoft.com/office/drawing/2014/main" id="{D5EFC46B-F3D7-423C-8DB2-896BEBFD9D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0" y="1930"/>
                <a:ext cx="164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2C01164-835B-4FD5-88F0-EC3496E61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020"/>
              <a:ext cx="218" cy="236"/>
              <a:chOff x="2920" y="1792"/>
              <a:chExt cx="218" cy="236"/>
            </a:xfrm>
          </p:grpSpPr>
          <p:sp>
            <p:nvSpPr>
              <p:cNvPr id="119" name="Line 45">
                <a:extLst>
                  <a:ext uri="{FF2B5EF4-FFF2-40B4-BE49-F238E27FC236}">
                    <a16:creationId xmlns:a16="http://schemas.microsoft.com/office/drawing/2014/main" id="{33F20F6D-5AC6-47C3-8F52-F97566AE4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0" y="1792"/>
                <a:ext cx="120" cy="2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20" name="Line 46">
                <a:extLst>
                  <a:ext uri="{FF2B5EF4-FFF2-40B4-BE49-F238E27FC236}">
                    <a16:creationId xmlns:a16="http://schemas.microsoft.com/office/drawing/2014/main" id="{A1A4B4D1-F54F-4BCD-8FF9-35E9390358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4" y="1826"/>
                <a:ext cx="164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21" name="Line 47">
                <a:extLst>
                  <a:ext uri="{FF2B5EF4-FFF2-40B4-BE49-F238E27FC236}">
                    <a16:creationId xmlns:a16="http://schemas.microsoft.com/office/drawing/2014/main" id="{6E339AAE-FF33-41E0-BB05-3C1972C41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0" y="1930"/>
                <a:ext cx="164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108" name="Group 48">
              <a:extLst>
                <a:ext uri="{FF2B5EF4-FFF2-40B4-BE49-F238E27FC236}">
                  <a16:creationId xmlns:a16="http://schemas.microsoft.com/office/drawing/2014/main" id="{3F3BBF5C-55FA-4EBD-AB43-DC8CAC0752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0" y="2130"/>
              <a:ext cx="218" cy="236"/>
              <a:chOff x="2920" y="1792"/>
              <a:chExt cx="218" cy="236"/>
            </a:xfrm>
          </p:grpSpPr>
          <p:sp>
            <p:nvSpPr>
              <p:cNvPr id="116" name="Line 49">
                <a:extLst>
                  <a:ext uri="{FF2B5EF4-FFF2-40B4-BE49-F238E27FC236}">
                    <a16:creationId xmlns:a16="http://schemas.microsoft.com/office/drawing/2014/main" id="{749B852F-FDCA-4E93-866B-20D813C25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0" y="1792"/>
                <a:ext cx="120" cy="2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17" name="Line 50">
                <a:extLst>
                  <a:ext uri="{FF2B5EF4-FFF2-40B4-BE49-F238E27FC236}">
                    <a16:creationId xmlns:a16="http://schemas.microsoft.com/office/drawing/2014/main" id="{3995CB30-B336-4F6C-AECB-0ACA35E58E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4" y="1826"/>
                <a:ext cx="164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18" name="Line 51">
                <a:extLst>
                  <a:ext uri="{FF2B5EF4-FFF2-40B4-BE49-F238E27FC236}">
                    <a16:creationId xmlns:a16="http://schemas.microsoft.com/office/drawing/2014/main" id="{6BBFAB96-E63F-4CD9-BC6B-FF1570980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0" y="1930"/>
                <a:ext cx="164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109" name="Group 52">
              <a:extLst>
                <a:ext uri="{FF2B5EF4-FFF2-40B4-BE49-F238E27FC236}">
                  <a16:creationId xmlns:a16="http://schemas.microsoft.com/office/drawing/2014/main" id="{AF0789F2-F79F-4B73-92FA-390D123372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6" y="2240"/>
              <a:ext cx="218" cy="236"/>
              <a:chOff x="2920" y="1792"/>
              <a:chExt cx="218" cy="236"/>
            </a:xfrm>
          </p:grpSpPr>
          <p:sp>
            <p:nvSpPr>
              <p:cNvPr id="113" name="Line 53">
                <a:extLst>
                  <a:ext uri="{FF2B5EF4-FFF2-40B4-BE49-F238E27FC236}">
                    <a16:creationId xmlns:a16="http://schemas.microsoft.com/office/drawing/2014/main" id="{556F4C28-BC25-47BE-882E-5A777BC52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0" y="1792"/>
                <a:ext cx="120" cy="2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14" name="Line 54">
                <a:extLst>
                  <a:ext uri="{FF2B5EF4-FFF2-40B4-BE49-F238E27FC236}">
                    <a16:creationId xmlns:a16="http://schemas.microsoft.com/office/drawing/2014/main" id="{C3C706A8-5FD8-4E74-9C1C-947EDBBA52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4" y="1826"/>
                <a:ext cx="164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15" name="Line 55">
                <a:extLst>
                  <a:ext uri="{FF2B5EF4-FFF2-40B4-BE49-F238E27FC236}">
                    <a16:creationId xmlns:a16="http://schemas.microsoft.com/office/drawing/2014/main" id="{A7C9E35F-F352-4CBC-87E3-477EC97AE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0" y="1930"/>
                <a:ext cx="164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sp>
          <p:nvSpPr>
            <p:cNvPr id="110" name="Line 56">
              <a:extLst>
                <a:ext uri="{FF2B5EF4-FFF2-40B4-BE49-F238E27FC236}">
                  <a16:creationId xmlns:a16="http://schemas.microsoft.com/office/drawing/2014/main" id="{3C4B1E4F-4D3D-4D18-AD93-4C90ED8700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8" y="1702"/>
              <a:ext cx="174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11" name="Line 57">
              <a:extLst>
                <a:ext uri="{FF2B5EF4-FFF2-40B4-BE49-F238E27FC236}">
                  <a16:creationId xmlns:a16="http://schemas.microsoft.com/office/drawing/2014/main" id="{FCA06754-51C4-4AA8-B33B-D70C480F8E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0" y="2496"/>
              <a:ext cx="174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12" name="Text Box 58">
              <a:extLst>
                <a:ext uri="{FF2B5EF4-FFF2-40B4-BE49-F238E27FC236}">
                  <a16:creationId xmlns:a16="http://schemas.microsoft.com/office/drawing/2014/main" id="{9E2A0CC5-5B92-438F-9EC3-C2973769AE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5" y="2375"/>
              <a:ext cx="1224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Arial" charset="0"/>
                </a:rPr>
                <a:t>Elongated, shallow,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Arial" charset="0"/>
                </a:rPr>
                <a:t>longitudinally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Arial" charset="0"/>
                </a:rPr>
                <a:t>segmented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1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525A124B-276D-4FF6-B363-654EF10961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Algae</a:t>
            </a:r>
          </a:p>
        </p:txBody>
      </p:sp>
      <p:pic>
        <p:nvPicPr>
          <p:cNvPr id="67587" name="Picture 6">
            <a:extLst>
              <a:ext uri="{FF2B5EF4-FFF2-40B4-BE49-F238E27FC236}">
                <a16:creationId xmlns:a16="http://schemas.microsoft.com/office/drawing/2014/main" id="{841923AB-3574-47C2-9D24-03245645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3" y="1357180"/>
            <a:ext cx="6019800" cy="46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93AABB06-FCB8-40DA-9494-3064D4C6DA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Algae</a:t>
            </a:r>
            <a:br>
              <a:rPr lang="en-US" altLang="en-US" b="1">
                <a:ea typeface="ＭＳ Ｐゴシック" panose="020B0600070205080204" pitchFamily="34" charset="-128"/>
              </a:rPr>
            </a:br>
            <a:endParaRPr lang="en-US" altLang="en-US" b="1">
              <a:ea typeface="ＭＳ Ｐゴシック" panose="020B0600070205080204" pitchFamily="34" charset="-128"/>
            </a:endParaRPr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683E975C-21FE-4A52-95EB-FD5682F05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60488"/>
            <a:ext cx="7024688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27D7D54-5DDC-419B-86C5-48C508191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Bed Sediment – First Order Approach</a:t>
            </a:r>
          </a:p>
        </p:txBody>
      </p:sp>
      <p:pic>
        <p:nvPicPr>
          <p:cNvPr id="69635" name="Picture 7">
            <a:extLst>
              <a:ext uri="{FF2B5EF4-FFF2-40B4-BE49-F238E27FC236}">
                <a16:creationId xmlns:a16="http://schemas.microsoft.com/office/drawing/2014/main" id="{CF8237B1-9AB1-4039-AE1E-7C4E453F0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39" y="2036196"/>
            <a:ext cx="7702122" cy="3036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7F61A964-BE57-48CB-BC7E-2BBE38BFD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Bed Sediment – Sediment Diagenesis Model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0D75BD0-B825-4BA8-85C1-961BE6EC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886"/>
            <a:ext cx="9144000" cy="532311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7F61A964-BE57-48CB-BC7E-2BBE38BFD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8575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SYSTDG</a:t>
            </a:r>
          </a:p>
        </p:txBody>
      </p:sp>
      <p:pic>
        <p:nvPicPr>
          <p:cNvPr id="4" name="Picture 2" descr="Image result for Spillway powerhouse figure">
            <a:extLst>
              <a:ext uri="{FF2B5EF4-FFF2-40B4-BE49-F238E27FC236}">
                <a16:creationId xmlns:a16="http://schemas.microsoft.com/office/drawing/2014/main" id="{E4D669CA-CE80-4536-985D-9A4F83084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702"/>
            <a:ext cx="9144000" cy="44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972AD-E7B6-4FE0-8893-CDA1F6B5C531}"/>
              </a:ext>
            </a:extLst>
          </p:cNvPr>
          <p:cNvSpPr txBox="1"/>
          <p:nvPr/>
        </p:nvSpPr>
        <p:spPr>
          <a:xfrm>
            <a:off x="179833" y="5784802"/>
            <a:ext cx="8964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Estimates of forebay and tailwater TDG pressures resulting from reservoir operations.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9067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7F61A964-BE57-48CB-BC7E-2BBE38BFD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434" y="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b="1" dirty="0"/>
              <a:t>Columbia River System Operations (CRSO)</a:t>
            </a:r>
            <a:br>
              <a:rPr lang="en-US" b="1" dirty="0"/>
            </a:b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15C5261-A56C-41F2-9AA0-92FAF2D8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2" y="1207430"/>
            <a:ext cx="4513464" cy="4551997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Evaluate impact of operation and configuration of federal dams on</a:t>
            </a:r>
          </a:p>
          <a:p>
            <a:pPr lvl="1"/>
            <a:r>
              <a:rPr lang="en-US" sz="2800" dirty="0">
                <a:ea typeface="ＭＳ Ｐゴシック" pitchFamily="34" charset="-128"/>
              </a:rPr>
              <a:t>Water temperature </a:t>
            </a:r>
          </a:p>
          <a:p>
            <a:pPr lvl="1"/>
            <a:r>
              <a:rPr lang="en-US" sz="2800" dirty="0">
                <a:ea typeface="ＭＳ Ｐゴシック" pitchFamily="34" charset="-128"/>
              </a:rPr>
              <a:t>Total dissolved gases (TDG)</a:t>
            </a:r>
            <a:endParaRPr lang="en-US" sz="2800" dirty="0"/>
          </a:p>
          <a:p>
            <a:r>
              <a:rPr lang="en-US" dirty="0">
                <a:ea typeface="ＭＳ Ｐゴシック" pitchFamily="34" charset="-128"/>
              </a:rPr>
              <a:t>Develop a comprehensive Environmental Impact Statement (EIS)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BE215-7E3C-4375-9A7C-8C54D1FEF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76" y="1207430"/>
            <a:ext cx="4598719" cy="5030084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71523764-F316-47A5-9409-3E1E60204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324600"/>
            <a:ext cx="18440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400" b="0" dirty="0">
                <a:latin typeface="Times New Roman" pitchFamily="18" charset="0"/>
              </a:rPr>
              <a:t>Courtesy of </a:t>
            </a:r>
            <a:r>
              <a:rPr lang="en-US" altLang="en-US" sz="1400" dirty="0">
                <a:latin typeface="Times New Roman" pitchFamily="18" charset="0"/>
              </a:rPr>
              <a:t>CRSO</a:t>
            </a:r>
            <a:endParaRPr lang="en-US" altLang="en-US" sz="1400" b="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81883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7F61A964-BE57-48CB-BC7E-2BBE38BFD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9525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b="1" dirty="0"/>
              <a:t>Columbia River System Operations (CRSO)</a:t>
            </a:r>
            <a:br>
              <a:rPr lang="en-US" dirty="0"/>
            </a:b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69F87-659B-4620-ABFB-E764F91862C4}"/>
              </a:ext>
            </a:extLst>
          </p:cNvPr>
          <p:cNvSpPr txBox="1"/>
          <p:nvPr/>
        </p:nvSpPr>
        <p:spPr>
          <a:xfrm>
            <a:off x="988166" y="2914632"/>
            <a:ext cx="2232534" cy="243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CE-QUAL W2, 2-D modeling 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B64D4FA9-9EAA-46BC-81BC-93C1DEE529DC}"/>
              </a:ext>
            </a:extLst>
          </p:cNvPr>
          <p:cNvSpPr/>
          <p:nvPr/>
        </p:nvSpPr>
        <p:spPr>
          <a:xfrm rot="10800000">
            <a:off x="528653" y="2922164"/>
            <a:ext cx="290678" cy="276680"/>
          </a:xfrm>
          <a:prstGeom prst="triangle">
            <a:avLst/>
          </a:prstGeom>
          <a:gradFill>
            <a:gsLst>
              <a:gs pos="60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80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0A06-9980-4E44-BD59-80138AF56866}"/>
              </a:ext>
            </a:extLst>
          </p:cNvPr>
          <p:cNvSpPr/>
          <p:nvPr/>
        </p:nvSpPr>
        <p:spPr>
          <a:xfrm flipV="1">
            <a:off x="581660" y="3331679"/>
            <a:ext cx="141918" cy="344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18819-A7BE-48A1-AAF1-26344736B73E}"/>
              </a:ext>
            </a:extLst>
          </p:cNvPr>
          <p:cNvSpPr txBox="1"/>
          <p:nvPr/>
        </p:nvSpPr>
        <p:spPr>
          <a:xfrm>
            <a:off x="988166" y="3233258"/>
            <a:ext cx="1923412" cy="243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HEC-RAS, 1-D modeling </a:t>
            </a:r>
          </a:p>
        </p:txBody>
      </p:sp>
      <p:sp>
        <p:nvSpPr>
          <p:cNvPr id="11" name="Left-Right Arrow 126">
            <a:extLst>
              <a:ext uri="{FF2B5EF4-FFF2-40B4-BE49-F238E27FC236}">
                <a16:creationId xmlns:a16="http://schemas.microsoft.com/office/drawing/2014/main" id="{6C19EB91-CF65-4D65-A53B-798F46A09C91}"/>
              </a:ext>
            </a:extLst>
          </p:cNvPr>
          <p:cNvSpPr/>
          <p:nvPr/>
        </p:nvSpPr>
        <p:spPr>
          <a:xfrm>
            <a:off x="484719" y="3600245"/>
            <a:ext cx="395323" cy="101646"/>
          </a:xfrm>
          <a:prstGeom prst="left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4E96C-348B-4B8E-AA1B-F6439F884F16}"/>
              </a:ext>
            </a:extLst>
          </p:cNvPr>
          <p:cNvSpPr txBox="1"/>
          <p:nvPr/>
        </p:nvSpPr>
        <p:spPr>
          <a:xfrm>
            <a:off x="980129" y="3507234"/>
            <a:ext cx="1572995" cy="243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connections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D1091-A8AB-4A8F-93C0-2243C0F34876}"/>
              </a:ext>
            </a:extLst>
          </p:cNvPr>
          <p:cNvSpPr/>
          <p:nvPr/>
        </p:nvSpPr>
        <p:spPr>
          <a:xfrm>
            <a:off x="390525" y="2841858"/>
            <a:ext cx="2962275" cy="1775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791E20-22C0-43F9-97D5-404C0DF9C16B}"/>
              </a:ext>
            </a:extLst>
          </p:cNvPr>
          <p:cNvCxnSpPr/>
          <p:nvPr/>
        </p:nvCxnSpPr>
        <p:spPr>
          <a:xfrm>
            <a:off x="4531222" y="2634191"/>
            <a:ext cx="99938" cy="31574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158456-389C-40D6-AAF4-E1AD698E7462}"/>
              </a:ext>
            </a:extLst>
          </p:cNvPr>
          <p:cNvCxnSpPr>
            <a:stCxn id="84" idx="6"/>
          </p:cNvCxnSpPr>
          <p:nvPr/>
        </p:nvCxnSpPr>
        <p:spPr>
          <a:xfrm>
            <a:off x="817092" y="5791339"/>
            <a:ext cx="3928368" cy="3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FA40EE-BCDC-4B07-AF2C-C78B25D1D0AE}"/>
              </a:ext>
            </a:extLst>
          </p:cNvPr>
          <p:cNvCxnSpPr/>
          <p:nvPr/>
        </p:nvCxnSpPr>
        <p:spPr>
          <a:xfrm flipV="1">
            <a:off x="4745460" y="4791556"/>
            <a:ext cx="2495550" cy="10001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20B549-F27C-410B-AF0A-1D0F481DEEFA}"/>
              </a:ext>
            </a:extLst>
          </p:cNvPr>
          <p:cNvCxnSpPr/>
          <p:nvPr/>
        </p:nvCxnSpPr>
        <p:spPr>
          <a:xfrm>
            <a:off x="7241010" y="4791555"/>
            <a:ext cx="684517" cy="93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07E6A3-A80B-4E1C-8A2C-69F9281AE5D9}"/>
              </a:ext>
            </a:extLst>
          </p:cNvPr>
          <p:cNvSpPr txBox="1"/>
          <p:nvPr/>
        </p:nvSpPr>
        <p:spPr>
          <a:xfrm>
            <a:off x="4694124" y="1678946"/>
            <a:ext cx="1159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Canadian System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4C803D-5804-40E8-99D6-7AD45EFDD753}"/>
              </a:ext>
            </a:extLst>
          </p:cNvPr>
          <p:cNvSpPr/>
          <p:nvPr/>
        </p:nvSpPr>
        <p:spPr>
          <a:xfrm>
            <a:off x="6176181" y="309843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5932D-A5E2-4D8E-A0B3-99CC3E656939}"/>
              </a:ext>
            </a:extLst>
          </p:cNvPr>
          <p:cNvSpPr txBox="1"/>
          <p:nvPr/>
        </p:nvSpPr>
        <p:spPr>
          <a:xfrm>
            <a:off x="5893531" y="3174163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Albeni Falls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402D44-B4B2-414E-92B2-03108EA5FC18}"/>
              </a:ext>
            </a:extLst>
          </p:cNvPr>
          <p:cNvSpPr/>
          <p:nvPr/>
        </p:nvSpPr>
        <p:spPr>
          <a:xfrm>
            <a:off x="6683012" y="279373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B280AA-6F9F-405F-8DE8-29F62E15C12F}"/>
              </a:ext>
            </a:extLst>
          </p:cNvPr>
          <p:cNvSpPr txBox="1"/>
          <p:nvPr/>
        </p:nvSpPr>
        <p:spPr>
          <a:xfrm>
            <a:off x="6745784" y="2691509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Libby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B5FB77-5AE5-4CEE-AE06-C09AB786B475}"/>
              </a:ext>
            </a:extLst>
          </p:cNvPr>
          <p:cNvSpPr txBox="1"/>
          <p:nvPr/>
        </p:nvSpPr>
        <p:spPr>
          <a:xfrm>
            <a:off x="4537475" y="2895625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Grand Coulee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4DCCB0-D9F0-4D9B-AEC2-77EF7F22D16E}"/>
              </a:ext>
            </a:extLst>
          </p:cNvPr>
          <p:cNvSpPr/>
          <p:nvPr/>
        </p:nvSpPr>
        <p:spPr>
          <a:xfrm>
            <a:off x="4354935" y="575358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A0E452-DAFB-42C4-8F46-84565DE44620}"/>
              </a:ext>
            </a:extLst>
          </p:cNvPr>
          <p:cNvSpPr txBox="1"/>
          <p:nvPr/>
        </p:nvSpPr>
        <p:spPr>
          <a:xfrm>
            <a:off x="7695232" y="4056969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Dworshak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E3F7EE1-EBC1-4809-8546-8DAB9DFCB495}"/>
              </a:ext>
            </a:extLst>
          </p:cNvPr>
          <p:cNvSpPr/>
          <p:nvPr/>
        </p:nvSpPr>
        <p:spPr>
          <a:xfrm>
            <a:off x="6983835" y="483918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ECCA90-DDB4-4E45-8462-9AB81D7A57D8}"/>
              </a:ext>
            </a:extLst>
          </p:cNvPr>
          <p:cNvSpPr/>
          <p:nvPr/>
        </p:nvSpPr>
        <p:spPr>
          <a:xfrm>
            <a:off x="6371098" y="508683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A7E99B-B11E-4E7B-8A06-3528B2C8096D}"/>
              </a:ext>
            </a:extLst>
          </p:cNvPr>
          <p:cNvSpPr/>
          <p:nvPr/>
        </p:nvSpPr>
        <p:spPr>
          <a:xfrm>
            <a:off x="5745585" y="5334481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5CBAB67-E7BA-44A2-A399-F2D7A64C6B5A}"/>
              </a:ext>
            </a:extLst>
          </p:cNvPr>
          <p:cNvSpPr/>
          <p:nvPr/>
        </p:nvSpPr>
        <p:spPr>
          <a:xfrm>
            <a:off x="5059785" y="561070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47280E-CC99-40DF-ABFA-C7E8D49435E8}"/>
              </a:ext>
            </a:extLst>
          </p:cNvPr>
          <p:cNvSpPr/>
          <p:nvPr/>
        </p:nvSpPr>
        <p:spPr>
          <a:xfrm>
            <a:off x="3145260" y="575358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8E2CD1-F357-4821-8456-8ABFAFFD7593}"/>
              </a:ext>
            </a:extLst>
          </p:cNvPr>
          <p:cNvSpPr/>
          <p:nvPr/>
        </p:nvSpPr>
        <p:spPr>
          <a:xfrm>
            <a:off x="2340398" y="5748862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936A86-17F0-4D6E-B763-82448CB7ECF4}"/>
              </a:ext>
            </a:extLst>
          </p:cNvPr>
          <p:cNvSpPr/>
          <p:nvPr/>
        </p:nvSpPr>
        <p:spPr>
          <a:xfrm>
            <a:off x="1611736" y="5748862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70877A-8FB6-40B7-93A8-2C94A516F487}"/>
              </a:ext>
            </a:extLst>
          </p:cNvPr>
          <p:cNvSpPr txBox="1"/>
          <p:nvPr/>
        </p:nvSpPr>
        <p:spPr>
          <a:xfrm>
            <a:off x="7358096" y="2953119"/>
            <a:ext cx="631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Hungry </a:t>
            </a:r>
          </a:p>
          <a:p>
            <a:r>
              <a:rPr lang="en-US" sz="1100" dirty="0"/>
              <a:t>Horse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07DDDB-7F58-440D-ABB1-0A20DA2EAADB}"/>
              </a:ext>
            </a:extLst>
          </p:cNvPr>
          <p:cNvSpPr txBox="1"/>
          <p:nvPr/>
        </p:nvSpPr>
        <p:spPr>
          <a:xfrm>
            <a:off x="6670711" y="4950576"/>
            <a:ext cx="614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Lower </a:t>
            </a:r>
          </a:p>
          <a:p>
            <a:r>
              <a:rPr lang="en-US" sz="1100" dirty="0"/>
              <a:t>Granite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85F0B5-6E3A-4C58-875E-B0D6836D91C6}"/>
              </a:ext>
            </a:extLst>
          </p:cNvPr>
          <p:cNvSpPr txBox="1"/>
          <p:nvPr/>
        </p:nvSpPr>
        <p:spPr>
          <a:xfrm>
            <a:off x="6177263" y="5251896"/>
            <a:ext cx="546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Little</a:t>
            </a:r>
          </a:p>
          <a:p>
            <a:r>
              <a:rPr lang="en-US" sz="1100" dirty="0"/>
              <a:t>Goose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36F9C2-30A7-4CE1-8D08-89026F391C6B}"/>
              </a:ext>
            </a:extLst>
          </p:cNvPr>
          <p:cNvSpPr txBox="1"/>
          <p:nvPr/>
        </p:nvSpPr>
        <p:spPr>
          <a:xfrm>
            <a:off x="5557492" y="5427958"/>
            <a:ext cx="546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Lower</a:t>
            </a:r>
          </a:p>
          <a:p>
            <a:r>
              <a:rPr lang="en-US" sz="1100" dirty="0"/>
              <a:t>Mon.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6EFE6E-DFB5-4D6B-A144-9690623FE82A}"/>
              </a:ext>
            </a:extLst>
          </p:cNvPr>
          <p:cNvSpPr txBox="1"/>
          <p:nvPr/>
        </p:nvSpPr>
        <p:spPr>
          <a:xfrm>
            <a:off x="4930555" y="5725852"/>
            <a:ext cx="587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Ice</a:t>
            </a:r>
          </a:p>
          <a:p>
            <a:r>
              <a:rPr lang="en-US" sz="1100" dirty="0"/>
              <a:t>Harbor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651AE4-C64D-4C90-B50F-A33032DD7FB4}"/>
              </a:ext>
            </a:extLst>
          </p:cNvPr>
          <p:cNvSpPr txBox="1"/>
          <p:nvPr/>
        </p:nvSpPr>
        <p:spPr>
          <a:xfrm>
            <a:off x="4060777" y="5844587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McNary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4C5F6A-DF4B-45B1-B47E-A39D823CD592}"/>
              </a:ext>
            </a:extLst>
          </p:cNvPr>
          <p:cNvSpPr txBox="1"/>
          <p:nvPr/>
        </p:nvSpPr>
        <p:spPr>
          <a:xfrm>
            <a:off x="2886628" y="5822785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John Day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4EAD7E-4DF6-4DA3-9710-4829CE6725D1}"/>
              </a:ext>
            </a:extLst>
          </p:cNvPr>
          <p:cNvSpPr txBox="1"/>
          <p:nvPr/>
        </p:nvSpPr>
        <p:spPr>
          <a:xfrm>
            <a:off x="2064752" y="5817695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Dalles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BCFEBE-2F13-4A23-9EE8-41C1B7652342}"/>
              </a:ext>
            </a:extLst>
          </p:cNvPr>
          <p:cNvSpPr txBox="1"/>
          <p:nvPr/>
        </p:nvSpPr>
        <p:spPr>
          <a:xfrm>
            <a:off x="1288921" y="5817412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Bonneville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1ABBC1C8-8A80-4712-A528-536B82012EED}"/>
              </a:ext>
            </a:extLst>
          </p:cNvPr>
          <p:cNvSpPr/>
          <p:nvPr/>
        </p:nvSpPr>
        <p:spPr>
          <a:xfrm rot="10800000">
            <a:off x="7318235" y="3897868"/>
            <a:ext cx="581025" cy="594589"/>
          </a:xfrm>
          <a:prstGeom prst="triangle">
            <a:avLst/>
          </a:prstGeom>
          <a:gradFill>
            <a:gsLst>
              <a:gs pos="60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80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92D8E53-B3DA-46D8-8ADE-6AF71B293980}"/>
              </a:ext>
            </a:extLst>
          </p:cNvPr>
          <p:cNvSpPr/>
          <p:nvPr/>
        </p:nvSpPr>
        <p:spPr>
          <a:xfrm rot="10800000">
            <a:off x="6850533" y="4473200"/>
            <a:ext cx="293715" cy="318355"/>
          </a:xfrm>
          <a:prstGeom prst="triangle">
            <a:avLst/>
          </a:prstGeom>
          <a:gradFill>
            <a:gsLst>
              <a:gs pos="31000">
                <a:schemeClr val="accent1">
                  <a:lumMod val="75000"/>
                </a:schemeClr>
              </a:gs>
              <a:gs pos="0">
                <a:schemeClr val="accent1">
                  <a:lumMod val="75000"/>
                </a:schemeClr>
              </a:gs>
              <a:gs pos="73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97D282E7-BDED-46E1-8C55-B0EC194A3476}"/>
              </a:ext>
            </a:extLst>
          </p:cNvPr>
          <p:cNvSpPr/>
          <p:nvPr/>
        </p:nvSpPr>
        <p:spPr>
          <a:xfrm rot="10800000">
            <a:off x="6255237" y="4694854"/>
            <a:ext cx="293715" cy="318355"/>
          </a:xfrm>
          <a:prstGeom prst="triangle">
            <a:avLst/>
          </a:prstGeom>
          <a:gradFill>
            <a:gsLst>
              <a:gs pos="31000">
                <a:schemeClr val="accent1">
                  <a:lumMod val="75000"/>
                </a:schemeClr>
              </a:gs>
              <a:gs pos="0">
                <a:schemeClr val="accent1">
                  <a:lumMod val="75000"/>
                </a:schemeClr>
              </a:gs>
              <a:gs pos="57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C7F7A6BD-1420-44F9-AAD4-6B6245D03D7A}"/>
              </a:ext>
            </a:extLst>
          </p:cNvPr>
          <p:cNvSpPr/>
          <p:nvPr/>
        </p:nvSpPr>
        <p:spPr>
          <a:xfrm rot="10800000">
            <a:off x="5606762" y="4958171"/>
            <a:ext cx="293715" cy="318355"/>
          </a:xfrm>
          <a:prstGeom prst="triangle">
            <a:avLst/>
          </a:prstGeom>
          <a:gradFill>
            <a:gsLst>
              <a:gs pos="28000">
                <a:schemeClr val="accent1">
                  <a:lumMod val="75000"/>
                </a:schemeClr>
              </a:gs>
              <a:gs pos="0">
                <a:schemeClr val="accent1">
                  <a:lumMod val="75000"/>
                </a:schemeClr>
              </a:gs>
              <a:gs pos="45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27F94466-C148-4413-AD42-CFE55D6787B5}"/>
              </a:ext>
            </a:extLst>
          </p:cNvPr>
          <p:cNvSpPr/>
          <p:nvPr/>
        </p:nvSpPr>
        <p:spPr>
          <a:xfrm rot="10800000">
            <a:off x="4946519" y="5177883"/>
            <a:ext cx="293715" cy="318355"/>
          </a:xfrm>
          <a:prstGeom prst="triangle">
            <a:avLst/>
          </a:prstGeom>
          <a:gradFill>
            <a:gsLst>
              <a:gs pos="20000">
                <a:schemeClr val="accent1">
                  <a:lumMod val="75000"/>
                </a:schemeClr>
              </a:gs>
              <a:gs pos="0">
                <a:schemeClr val="accent1">
                  <a:lumMod val="75000"/>
                </a:schemeClr>
              </a:gs>
              <a:gs pos="38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A3E5565-A10E-483A-93B8-B6AAD9004C9F}"/>
              </a:ext>
            </a:extLst>
          </p:cNvPr>
          <p:cNvSpPr/>
          <p:nvPr/>
        </p:nvSpPr>
        <p:spPr>
          <a:xfrm rot="10800000">
            <a:off x="4243212" y="5183140"/>
            <a:ext cx="293715" cy="318355"/>
          </a:xfrm>
          <a:prstGeom prst="triangle">
            <a:avLst/>
          </a:prstGeom>
          <a:gradFill>
            <a:gsLst>
              <a:gs pos="20000">
                <a:schemeClr val="accent1">
                  <a:lumMod val="75000"/>
                </a:schemeClr>
              </a:gs>
              <a:gs pos="0">
                <a:schemeClr val="accent1">
                  <a:lumMod val="75000"/>
                </a:schemeClr>
              </a:gs>
              <a:gs pos="38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03F2F0-A83B-48BA-9265-0682378DB606}"/>
              </a:ext>
            </a:extLst>
          </p:cNvPr>
          <p:cNvCxnSpPr/>
          <p:nvPr/>
        </p:nvCxnSpPr>
        <p:spPr>
          <a:xfrm>
            <a:off x="7241010" y="4791555"/>
            <a:ext cx="0" cy="7726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67602C6-86D8-4D6C-B530-B73C4C4FDAA4}"/>
              </a:ext>
            </a:extLst>
          </p:cNvPr>
          <p:cNvSpPr/>
          <p:nvPr/>
        </p:nvSpPr>
        <p:spPr>
          <a:xfrm>
            <a:off x="7190986" y="5534505"/>
            <a:ext cx="76200" cy="76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EEFA31-2794-4DDC-A863-A0A38A72D005}"/>
              </a:ext>
            </a:extLst>
          </p:cNvPr>
          <p:cNvSpPr txBox="1"/>
          <p:nvPr/>
        </p:nvSpPr>
        <p:spPr>
          <a:xfrm>
            <a:off x="6749398" y="5599407"/>
            <a:ext cx="849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Snake River</a:t>
            </a:r>
            <a:br>
              <a:rPr lang="en-US" sz="1100" dirty="0"/>
            </a:br>
            <a:r>
              <a:rPr lang="en-US" sz="1100" dirty="0" err="1"/>
              <a:t>Anatone</a:t>
            </a:r>
            <a:endParaRPr lang="en-US" sz="11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8A9B56A-C225-4B5B-AFF7-8EB486638B56}"/>
              </a:ext>
            </a:extLst>
          </p:cNvPr>
          <p:cNvSpPr/>
          <p:nvPr/>
        </p:nvSpPr>
        <p:spPr>
          <a:xfrm>
            <a:off x="737275" y="5533160"/>
            <a:ext cx="503254" cy="601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0AF69E-3492-42D1-A49A-FEA15575B12D}"/>
              </a:ext>
            </a:extLst>
          </p:cNvPr>
          <p:cNvSpPr/>
          <p:nvPr/>
        </p:nvSpPr>
        <p:spPr>
          <a:xfrm rot="16200000">
            <a:off x="3848891" y="4279151"/>
            <a:ext cx="1032541" cy="644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-Right Arrow 168">
            <a:extLst>
              <a:ext uri="{FF2B5EF4-FFF2-40B4-BE49-F238E27FC236}">
                <a16:creationId xmlns:a16="http://schemas.microsoft.com/office/drawing/2014/main" id="{8F627176-BCD2-4109-9F39-A416CEF7B5EA}"/>
              </a:ext>
            </a:extLst>
          </p:cNvPr>
          <p:cNvSpPr/>
          <p:nvPr/>
        </p:nvSpPr>
        <p:spPr>
          <a:xfrm rot="16200000">
            <a:off x="4261659" y="4937378"/>
            <a:ext cx="241750" cy="116974"/>
          </a:xfrm>
          <a:prstGeom prst="left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1433B0-37CA-489C-BB51-4411717A751B}"/>
              </a:ext>
            </a:extLst>
          </p:cNvPr>
          <p:cNvSpPr/>
          <p:nvPr/>
        </p:nvSpPr>
        <p:spPr>
          <a:xfrm rot="16200000" flipV="1">
            <a:off x="7113476" y="5238991"/>
            <a:ext cx="497283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-Right Arrow 170">
            <a:extLst>
              <a:ext uri="{FF2B5EF4-FFF2-40B4-BE49-F238E27FC236}">
                <a16:creationId xmlns:a16="http://schemas.microsoft.com/office/drawing/2014/main" id="{125B7B71-5858-4834-AB73-BF61EFF0A8E0}"/>
              </a:ext>
            </a:extLst>
          </p:cNvPr>
          <p:cNvSpPr/>
          <p:nvPr/>
        </p:nvSpPr>
        <p:spPr>
          <a:xfrm rot="13665268">
            <a:off x="7133223" y="4762594"/>
            <a:ext cx="241750" cy="116974"/>
          </a:xfrm>
          <a:prstGeom prst="left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AA1C94D-78F2-4C58-8F16-370A7E8F17A8}"/>
              </a:ext>
            </a:extLst>
          </p:cNvPr>
          <p:cNvCxnSpPr>
            <a:stCxn id="43" idx="5"/>
            <a:endCxn id="44" idx="1"/>
          </p:cNvCxnSpPr>
          <p:nvPr/>
        </p:nvCxnSpPr>
        <p:spPr>
          <a:xfrm flipH="1">
            <a:off x="6475523" y="4632377"/>
            <a:ext cx="448439" cy="221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5B607A-9F40-43E4-8B19-011BC6EB43B2}"/>
              </a:ext>
            </a:extLst>
          </p:cNvPr>
          <p:cNvCxnSpPr>
            <a:stCxn id="44" idx="1"/>
            <a:endCxn id="45" idx="1"/>
          </p:cNvCxnSpPr>
          <p:nvPr/>
        </p:nvCxnSpPr>
        <p:spPr>
          <a:xfrm flipH="1">
            <a:off x="5827048" y="4854031"/>
            <a:ext cx="648475" cy="263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3663AFA-99E3-4E29-B1A3-E1D3B2DAFD55}"/>
              </a:ext>
            </a:extLst>
          </p:cNvPr>
          <p:cNvCxnSpPr>
            <a:stCxn id="45" idx="5"/>
            <a:endCxn id="46" idx="1"/>
          </p:cNvCxnSpPr>
          <p:nvPr/>
        </p:nvCxnSpPr>
        <p:spPr>
          <a:xfrm flipH="1">
            <a:off x="5166805" y="5117348"/>
            <a:ext cx="513386" cy="219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DF4473F-C48D-4600-90B6-1EDAC1FC6639}"/>
              </a:ext>
            </a:extLst>
          </p:cNvPr>
          <p:cNvCxnSpPr>
            <a:stCxn id="46" idx="5"/>
            <a:endCxn id="47" idx="1"/>
          </p:cNvCxnSpPr>
          <p:nvPr/>
        </p:nvCxnSpPr>
        <p:spPr>
          <a:xfrm flipH="1">
            <a:off x="4463498" y="5337060"/>
            <a:ext cx="556450" cy="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9F5C446C-B906-4F88-B286-AA159B447233}"/>
              </a:ext>
            </a:extLst>
          </p:cNvPr>
          <p:cNvSpPr/>
          <p:nvPr/>
        </p:nvSpPr>
        <p:spPr>
          <a:xfrm rot="10800000">
            <a:off x="4130444" y="2634191"/>
            <a:ext cx="359750" cy="466912"/>
          </a:xfrm>
          <a:prstGeom prst="triangle">
            <a:avLst/>
          </a:prstGeom>
          <a:gradFill>
            <a:gsLst>
              <a:gs pos="26000">
                <a:schemeClr val="accent1">
                  <a:lumMod val="75000"/>
                </a:schemeClr>
              </a:gs>
              <a:gs pos="0">
                <a:schemeClr val="accent1">
                  <a:lumMod val="75000"/>
                </a:schemeClr>
              </a:gs>
              <a:gs pos="77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-Right Arrow 176">
            <a:extLst>
              <a:ext uri="{FF2B5EF4-FFF2-40B4-BE49-F238E27FC236}">
                <a16:creationId xmlns:a16="http://schemas.microsoft.com/office/drawing/2014/main" id="{3E83EB6C-5313-4305-B670-56AB3B2BE3F5}"/>
              </a:ext>
            </a:extLst>
          </p:cNvPr>
          <p:cNvSpPr/>
          <p:nvPr/>
        </p:nvSpPr>
        <p:spPr>
          <a:xfrm rot="15417510">
            <a:off x="4214645" y="3586140"/>
            <a:ext cx="247304" cy="113420"/>
          </a:xfrm>
          <a:prstGeom prst="left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637CE60-5C86-48AB-8C00-7B1A58BB7A4B}"/>
              </a:ext>
            </a:extLst>
          </p:cNvPr>
          <p:cNvSpPr/>
          <p:nvPr/>
        </p:nvSpPr>
        <p:spPr>
          <a:xfrm rot="10800000" flipV="1">
            <a:off x="7440763" y="4845272"/>
            <a:ext cx="515830" cy="585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8177DE-09B6-441D-B280-B3135153BCF1}"/>
              </a:ext>
            </a:extLst>
          </p:cNvPr>
          <p:cNvSpPr txBox="1"/>
          <p:nvPr/>
        </p:nvSpPr>
        <p:spPr>
          <a:xfrm>
            <a:off x="4583455" y="3894160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Rock Island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1AA2D4-E400-424E-B0CC-43902C36658A}"/>
              </a:ext>
            </a:extLst>
          </p:cNvPr>
          <p:cNvSpPr/>
          <p:nvPr/>
        </p:nvSpPr>
        <p:spPr>
          <a:xfrm>
            <a:off x="7900381" y="4768436"/>
            <a:ext cx="76200" cy="76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BA5937-0E70-4066-8B9D-B353087F36E0}"/>
              </a:ext>
            </a:extLst>
          </p:cNvPr>
          <p:cNvSpPr txBox="1"/>
          <p:nvPr/>
        </p:nvSpPr>
        <p:spPr>
          <a:xfrm>
            <a:off x="7956594" y="4675548"/>
            <a:ext cx="11400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Clearwater River</a:t>
            </a:r>
          </a:p>
          <a:p>
            <a:r>
              <a:rPr lang="en-US" sz="1100" dirty="0"/>
              <a:t>Orofino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AED7EE9-B39D-4061-B405-C3E6E91FB0E0}"/>
              </a:ext>
            </a:extLst>
          </p:cNvPr>
          <p:cNvSpPr/>
          <p:nvPr/>
        </p:nvSpPr>
        <p:spPr>
          <a:xfrm>
            <a:off x="4501992" y="2603267"/>
            <a:ext cx="76200" cy="76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D0C0CF-478E-4AEE-AD09-0A3B7AA4DA8B}"/>
              </a:ext>
            </a:extLst>
          </p:cNvPr>
          <p:cNvSpPr txBox="1"/>
          <p:nvPr/>
        </p:nvSpPr>
        <p:spPr>
          <a:xfrm>
            <a:off x="4528697" y="2371108"/>
            <a:ext cx="11512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Columbia River</a:t>
            </a:r>
          </a:p>
          <a:p>
            <a:r>
              <a:rPr lang="en-US" sz="1100" dirty="0"/>
              <a:t>Int’l Boundary</a:t>
            </a:r>
          </a:p>
        </p:txBody>
      </p:sp>
      <p:sp>
        <p:nvSpPr>
          <p:cNvPr id="68" name="Left-Right Arrow 183">
            <a:extLst>
              <a:ext uri="{FF2B5EF4-FFF2-40B4-BE49-F238E27FC236}">
                <a16:creationId xmlns:a16="http://schemas.microsoft.com/office/drawing/2014/main" id="{7957EB92-E541-4BD7-AC2E-DDC142C77187}"/>
              </a:ext>
            </a:extLst>
          </p:cNvPr>
          <p:cNvSpPr/>
          <p:nvPr/>
        </p:nvSpPr>
        <p:spPr>
          <a:xfrm rot="16200000">
            <a:off x="7490703" y="4584050"/>
            <a:ext cx="241750" cy="116974"/>
          </a:xfrm>
          <a:prstGeom prst="left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897E87-3723-48BB-8020-AB9C627C4EDF}"/>
              </a:ext>
            </a:extLst>
          </p:cNvPr>
          <p:cNvSpPr/>
          <p:nvPr/>
        </p:nvSpPr>
        <p:spPr>
          <a:xfrm>
            <a:off x="4524121" y="344870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6F44B6D-DCB7-457B-AE39-55B513F72605}"/>
              </a:ext>
            </a:extLst>
          </p:cNvPr>
          <p:cNvSpPr txBox="1"/>
          <p:nvPr/>
        </p:nvSpPr>
        <p:spPr>
          <a:xfrm>
            <a:off x="4581191" y="3327418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Chief Joseph</a:t>
            </a:r>
          </a:p>
        </p:txBody>
      </p:sp>
      <p:sp>
        <p:nvSpPr>
          <p:cNvPr id="71" name="Cloud 70">
            <a:extLst>
              <a:ext uri="{FF2B5EF4-FFF2-40B4-BE49-F238E27FC236}">
                <a16:creationId xmlns:a16="http://schemas.microsoft.com/office/drawing/2014/main" id="{DD74F47B-EFA4-4070-95F0-A622B9C83431}"/>
              </a:ext>
            </a:extLst>
          </p:cNvPr>
          <p:cNvSpPr/>
          <p:nvPr/>
        </p:nvSpPr>
        <p:spPr>
          <a:xfrm>
            <a:off x="4048245" y="1155813"/>
            <a:ext cx="2871514" cy="1257275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F732B33-F683-465B-968C-80034F2FFF62}"/>
              </a:ext>
            </a:extLst>
          </p:cNvPr>
          <p:cNvCxnSpPr>
            <a:endCxn id="19" idx="6"/>
          </p:cNvCxnSpPr>
          <p:nvPr/>
        </p:nvCxnSpPr>
        <p:spPr>
          <a:xfrm flipH="1" flipV="1">
            <a:off x="6252381" y="3136533"/>
            <a:ext cx="1032601" cy="6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FBB45A-7A6A-467B-8520-698B08B1CDA6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5787056" y="2399936"/>
            <a:ext cx="400284" cy="709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83C432-AD76-4D47-9DD9-5F128FC67C4F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6172637" y="2241876"/>
            <a:ext cx="521534" cy="563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4498D66-696A-4ABB-ACDF-D2C36B55D411}"/>
              </a:ext>
            </a:extLst>
          </p:cNvPr>
          <p:cNvCxnSpPr>
            <a:endCxn id="66" idx="0"/>
          </p:cNvCxnSpPr>
          <p:nvPr/>
        </p:nvCxnSpPr>
        <p:spPr>
          <a:xfrm>
            <a:off x="4540092" y="2294070"/>
            <a:ext cx="0" cy="3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3DB4AB9-CAD4-4C20-9FB1-BD814AEEBD84}"/>
              </a:ext>
            </a:extLst>
          </p:cNvPr>
          <p:cNvSpPr/>
          <p:nvPr/>
        </p:nvSpPr>
        <p:spPr>
          <a:xfrm>
            <a:off x="4524121" y="3724931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5EB270-84BD-4A0C-AEF0-5BE085AE4BF7}"/>
              </a:ext>
            </a:extLst>
          </p:cNvPr>
          <p:cNvSpPr/>
          <p:nvPr/>
        </p:nvSpPr>
        <p:spPr>
          <a:xfrm>
            <a:off x="4531222" y="3979408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DDD9E2F-2DB4-4F1D-8DEB-0355EDB768C5}"/>
              </a:ext>
            </a:extLst>
          </p:cNvPr>
          <p:cNvSpPr/>
          <p:nvPr/>
        </p:nvSpPr>
        <p:spPr>
          <a:xfrm>
            <a:off x="4540092" y="4268245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DA692E1-E2DE-4E0C-930E-B1F635F32F23}"/>
              </a:ext>
            </a:extLst>
          </p:cNvPr>
          <p:cNvSpPr/>
          <p:nvPr/>
        </p:nvSpPr>
        <p:spPr>
          <a:xfrm>
            <a:off x="4556622" y="4505074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BCF93BA-CBAC-4430-BB51-DA752F7D60A5}"/>
              </a:ext>
            </a:extLst>
          </p:cNvPr>
          <p:cNvSpPr txBox="1"/>
          <p:nvPr/>
        </p:nvSpPr>
        <p:spPr>
          <a:xfrm>
            <a:off x="4590188" y="41616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Wanapum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91A8FD-0CD5-4603-9FAD-110C4D524D6A}"/>
              </a:ext>
            </a:extLst>
          </p:cNvPr>
          <p:cNvSpPr txBox="1"/>
          <p:nvPr/>
        </p:nvSpPr>
        <p:spPr>
          <a:xfrm>
            <a:off x="4574226" y="4427834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Priest Rapids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85572F-6E0F-4CFA-8705-309ABB071E32}"/>
              </a:ext>
            </a:extLst>
          </p:cNvPr>
          <p:cNvSpPr txBox="1"/>
          <p:nvPr/>
        </p:nvSpPr>
        <p:spPr>
          <a:xfrm>
            <a:off x="4567356" y="3620027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Rocky Reach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CD9D199-1FE6-4D52-BFED-C2508227783F}"/>
              </a:ext>
            </a:extLst>
          </p:cNvPr>
          <p:cNvSpPr txBox="1"/>
          <p:nvPr/>
        </p:nvSpPr>
        <p:spPr>
          <a:xfrm>
            <a:off x="4543604" y="4647080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Hanford Reach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B56A7-33B4-4250-8152-91CB4F89C32D}"/>
              </a:ext>
            </a:extLst>
          </p:cNvPr>
          <p:cNvSpPr/>
          <p:nvPr/>
        </p:nvSpPr>
        <p:spPr>
          <a:xfrm>
            <a:off x="740892" y="5753239"/>
            <a:ext cx="76200" cy="76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A67C46-3061-414D-8887-D891E35F0F08}"/>
              </a:ext>
            </a:extLst>
          </p:cNvPr>
          <p:cNvSpPr txBox="1"/>
          <p:nvPr/>
        </p:nvSpPr>
        <p:spPr>
          <a:xfrm>
            <a:off x="236283" y="5857952"/>
            <a:ext cx="10502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Columbia River</a:t>
            </a:r>
          </a:p>
          <a:p>
            <a:r>
              <a:rPr lang="en-US" sz="1100" dirty="0"/>
              <a:t>Washougal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9300F6F-92E8-4FBD-89C8-A8563A38214A}"/>
              </a:ext>
            </a:extLst>
          </p:cNvPr>
          <p:cNvSpPr/>
          <p:nvPr/>
        </p:nvSpPr>
        <p:spPr>
          <a:xfrm>
            <a:off x="7267843" y="3109592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7E17053-8629-4806-8B4A-BA37669DFE35}"/>
              </a:ext>
            </a:extLst>
          </p:cNvPr>
          <p:cNvSpPr/>
          <p:nvPr/>
        </p:nvSpPr>
        <p:spPr>
          <a:xfrm>
            <a:off x="4506789" y="301590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5FAEA8A-A290-4407-A74A-6919CC36F898}"/>
              </a:ext>
            </a:extLst>
          </p:cNvPr>
          <p:cNvSpPr/>
          <p:nvPr/>
        </p:nvSpPr>
        <p:spPr>
          <a:xfrm>
            <a:off x="649366" y="3843537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D2F5B99-9FC8-4F53-8BC3-28E10D5F3FF1}"/>
              </a:ext>
            </a:extLst>
          </p:cNvPr>
          <p:cNvSpPr txBox="1"/>
          <p:nvPr/>
        </p:nvSpPr>
        <p:spPr>
          <a:xfrm>
            <a:off x="984407" y="3724931"/>
            <a:ext cx="1088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Federal dam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CECE48-C3E8-4BF2-8BB5-F15CAD39F77C}"/>
              </a:ext>
            </a:extLst>
          </p:cNvPr>
          <p:cNvSpPr txBox="1"/>
          <p:nvPr/>
        </p:nvSpPr>
        <p:spPr>
          <a:xfrm>
            <a:off x="977481" y="3977546"/>
            <a:ext cx="1447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Non-Federal dam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41595D7-03D9-4F17-90C5-83ACFF49DA89}"/>
              </a:ext>
            </a:extLst>
          </p:cNvPr>
          <p:cNvSpPr/>
          <p:nvPr/>
        </p:nvSpPr>
        <p:spPr>
          <a:xfrm>
            <a:off x="643533" y="4339243"/>
            <a:ext cx="76200" cy="76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A81F64-6B31-44AD-AB4E-37B40052AB06}"/>
              </a:ext>
            </a:extLst>
          </p:cNvPr>
          <p:cNvSpPr txBox="1"/>
          <p:nvPr/>
        </p:nvSpPr>
        <p:spPr>
          <a:xfrm>
            <a:off x="977481" y="4221886"/>
            <a:ext cx="2005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Boundary condition gage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FA18C80-CDF6-4FD3-B822-D0AEC9A540FB}"/>
              </a:ext>
            </a:extLst>
          </p:cNvPr>
          <p:cNvSpPr/>
          <p:nvPr/>
        </p:nvSpPr>
        <p:spPr>
          <a:xfrm>
            <a:off x="652619" y="4103292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958CFCAE-AF82-47F5-9512-5C63508F9671}"/>
              </a:ext>
            </a:extLst>
          </p:cNvPr>
          <p:cNvSpPr/>
          <p:nvPr/>
        </p:nvSpPr>
        <p:spPr>
          <a:xfrm rot="10800000">
            <a:off x="4163487" y="3173213"/>
            <a:ext cx="293715" cy="318355"/>
          </a:xfrm>
          <a:prstGeom prst="triangle">
            <a:avLst/>
          </a:prstGeom>
          <a:gradFill>
            <a:gsLst>
              <a:gs pos="28000">
                <a:schemeClr val="accent1">
                  <a:lumMod val="75000"/>
                </a:schemeClr>
              </a:gs>
              <a:gs pos="0">
                <a:schemeClr val="accent1">
                  <a:lumMod val="75000"/>
                </a:schemeClr>
              </a:gs>
              <a:gs pos="45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F655C5-D09D-47A7-9A89-282805713AC9}"/>
              </a:ext>
            </a:extLst>
          </p:cNvPr>
          <p:cNvCxnSpPr>
            <a:stCxn id="60" idx="0"/>
            <a:endCxn id="94" idx="3"/>
          </p:cNvCxnSpPr>
          <p:nvPr/>
        </p:nvCxnSpPr>
        <p:spPr>
          <a:xfrm>
            <a:off x="4310319" y="3101103"/>
            <a:ext cx="25" cy="72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Isosceles Triangle 95">
            <a:extLst>
              <a:ext uri="{FF2B5EF4-FFF2-40B4-BE49-F238E27FC236}">
                <a16:creationId xmlns:a16="http://schemas.microsoft.com/office/drawing/2014/main" id="{6A3DC481-5BDF-448A-B10D-6B08DDD39174}"/>
              </a:ext>
            </a:extLst>
          </p:cNvPr>
          <p:cNvSpPr/>
          <p:nvPr/>
        </p:nvSpPr>
        <p:spPr>
          <a:xfrm rot="10800000">
            <a:off x="1491709" y="5381463"/>
            <a:ext cx="293715" cy="318355"/>
          </a:xfrm>
          <a:prstGeom prst="triangle">
            <a:avLst/>
          </a:prstGeom>
          <a:gradFill>
            <a:gsLst>
              <a:gs pos="20000">
                <a:schemeClr val="accent1">
                  <a:lumMod val="75000"/>
                </a:schemeClr>
              </a:gs>
              <a:gs pos="0">
                <a:schemeClr val="accent1">
                  <a:lumMod val="75000"/>
                </a:schemeClr>
              </a:gs>
              <a:gs pos="38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CE46248A-8EBB-4B06-AAD7-C51114EFC403}"/>
              </a:ext>
            </a:extLst>
          </p:cNvPr>
          <p:cNvSpPr/>
          <p:nvPr/>
        </p:nvSpPr>
        <p:spPr>
          <a:xfrm rot="10800000">
            <a:off x="2218804" y="5373983"/>
            <a:ext cx="293715" cy="318355"/>
          </a:xfrm>
          <a:prstGeom prst="triangle">
            <a:avLst/>
          </a:prstGeom>
          <a:gradFill>
            <a:gsLst>
              <a:gs pos="20000">
                <a:schemeClr val="accent1">
                  <a:lumMod val="75000"/>
                </a:schemeClr>
              </a:gs>
              <a:gs pos="0">
                <a:schemeClr val="accent1">
                  <a:lumMod val="75000"/>
                </a:schemeClr>
              </a:gs>
              <a:gs pos="38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EC30163C-E8AB-4703-9BFE-C4D48D212559}"/>
              </a:ext>
            </a:extLst>
          </p:cNvPr>
          <p:cNvSpPr/>
          <p:nvPr/>
        </p:nvSpPr>
        <p:spPr>
          <a:xfrm rot="10800000">
            <a:off x="3029322" y="5374158"/>
            <a:ext cx="293715" cy="318355"/>
          </a:xfrm>
          <a:prstGeom prst="triangle">
            <a:avLst/>
          </a:prstGeom>
          <a:gradFill>
            <a:gsLst>
              <a:gs pos="20000">
                <a:schemeClr val="accent1">
                  <a:lumMod val="75000"/>
                </a:schemeClr>
              </a:gs>
              <a:gs pos="0">
                <a:schemeClr val="accent1">
                  <a:lumMod val="75000"/>
                </a:schemeClr>
              </a:gs>
              <a:gs pos="38000">
                <a:srgbClr val="C2DAEF"/>
              </a:gs>
              <a:gs pos="100000">
                <a:srgbClr val="FF5D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2753E9A-2D78-4DAB-8C82-CCF7E189F47E}"/>
              </a:ext>
            </a:extLst>
          </p:cNvPr>
          <p:cNvCxnSpPr>
            <a:stCxn id="97" idx="5"/>
            <a:endCxn id="96" idx="1"/>
          </p:cNvCxnSpPr>
          <p:nvPr/>
        </p:nvCxnSpPr>
        <p:spPr>
          <a:xfrm flipH="1">
            <a:off x="1711995" y="5533160"/>
            <a:ext cx="580238" cy="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018204-5533-4CFA-8BE7-E7EBD4DAD639}"/>
              </a:ext>
            </a:extLst>
          </p:cNvPr>
          <p:cNvCxnSpPr>
            <a:stCxn id="98" idx="5"/>
            <a:endCxn id="97" idx="1"/>
          </p:cNvCxnSpPr>
          <p:nvPr/>
        </p:nvCxnSpPr>
        <p:spPr>
          <a:xfrm flipH="1" flipV="1">
            <a:off x="2439090" y="5533160"/>
            <a:ext cx="663661" cy="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4616666-A800-4CEA-8191-11E2E72E1D7D}"/>
              </a:ext>
            </a:extLst>
          </p:cNvPr>
          <p:cNvCxnSpPr>
            <a:stCxn id="47" idx="5"/>
            <a:endCxn id="98" idx="1"/>
          </p:cNvCxnSpPr>
          <p:nvPr/>
        </p:nvCxnSpPr>
        <p:spPr>
          <a:xfrm flipH="1">
            <a:off x="3249608" y="5342317"/>
            <a:ext cx="1067033" cy="191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Left-Right Arrow 217">
            <a:extLst>
              <a:ext uri="{FF2B5EF4-FFF2-40B4-BE49-F238E27FC236}">
                <a16:creationId xmlns:a16="http://schemas.microsoft.com/office/drawing/2014/main" id="{7B01378C-7F77-43C3-95A8-D2A2F193FDC2}"/>
              </a:ext>
            </a:extLst>
          </p:cNvPr>
          <p:cNvSpPr/>
          <p:nvPr/>
        </p:nvSpPr>
        <p:spPr>
          <a:xfrm>
            <a:off x="1284500" y="5517897"/>
            <a:ext cx="241750" cy="116974"/>
          </a:xfrm>
          <a:prstGeom prst="left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6402FB-B5DB-4050-9B81-DB0C4536F5F2}"/>
              </a:ext>
            </a:extLst>
          </p:cNvPr>
          <p:cNvSpPr/>
          <p:nvPr/>
        </p:nvSpPr>
        <p:spPr>
          <a:xfrm>
            <a:off x="3183360" y="6317504"/>
            <a:ext cx="2318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600" dirty="0"/>
              <a:t>Courtesy of Dan Turner</a:t>
            </a:r>
          </a:p>
        </p:txBody>
      </p:sp>
    </p:spTree>
    <p:extLst>
      <p:ext uri="{BB962C8B-B14F-4D97-AF65-F5344CB8AC3E}">
        <p14:creationId xmlns:p14="http://schemas.microsoft.com/office/powerpoint/2010/main" val="187376538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7F61A964-BE57-48CB-BC7E-2BBE38BFD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9525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b="1" dirty="0"/>
              <a:t>Columbia River System Operations (CRSO)</a:t>
            </a:r>
            <a:br>
              <a:rPr lang="en-US" b="1" dirty="0"/>
            </a:b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BA09F4C-2343-4D40-BF38-61C4A5D61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9" y="990148"/>
            <a:ext cx="8282782" cy="522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D2FA922B-C80D-47AD-8288-2175FA03B94A}"/>
              </a:ext>
            </a:extLst>
          </p:cNvPr>
          <p:cNvSpPr txBox="1"/>
          <p:nvPr/>
        </p:nvSpPr>
        <p:spPr>
          <a:xfrm>
            <a:off x="3571875" y="6210300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Bonneville Dam</a:t>
            </a:r>
          </a:p>
        </p:txBody>
      </p:sp>
    </p:spTree>
    <p:extLst>
      <p:ext uri="{BB962C8B-B14F-4D97-AF65-F5344CB8AC3E}">
        <p14:creationId xmlns:p14="http://schemas.microsoft.com/office/powerpoint/2010/main" val="39555194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E615854F-D9E5-42C4-A5DF-8DFE70EE5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b="1" dirty="0"/>
              <a:t>Mainstem Missouri River Reservoirs</a:t>
            </a: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58296-F807-4929-9E88-59171B0CF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52525"/>
            <a:ext cx="783936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D351F8BE-31B8-4900-B52F-0CFA9B167DA0}"/>
              </a:ext>
            </a:extLst>
          </p:cNvPr>
          <p:cNvSpPr/>
          <p:nvPr/>
        </p:nvSpPr>
        <p:spPr>
          <a:xfrm rot="7991758">
            <a:off x="5341284" y="524467"/>
            <a:ext cx="533400" cy="3764687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CAE10F-E0DD-48DA-80BA-3F2308D0B0FE}"/>
              </a:ext>
            </a:extLst>
          </p:cNvPr>
          <p:cNvSpPr/>
          <p:nvPr/>
        </p:nvSpPr>
        <p:spPr>
          <a:xfrm>
            <a:off x="5745816" y="1151164"/>
            <a:ext cx="2833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Fort Peck Dam (5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Garrison Dam (3</a:t>
            </a:r>
            <a:r>
              <a:rPr lang="en-US" baseline="30000" dirty="0"/>
              <a:t>rd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Oahe Dam (4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Big Bend Dam</a:t>
            </a:r>
          </a:p>
          <a:p>
            <a:pPr lvl="1"/>
            <a:r>
              <a:rPr lang="en-US" dirty="0"/>
              <a:t>Fort Randall Dam</a:t>
            </a:r>
          </a:p>
          <a:p>
            <a:pPr lvl="1"/>
            <a:r>
              <a:rPr lang="en-US" dirty="0"/>
              <a:t>Gavin’s Point Dam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EA298-7B13-4C8B-B8EE-306473CC5FEA}"/>
              </a:ext>
            </a:extLst>
          </p:cNvPr>
          <p:cNvSpPr txBox="1"/>
          <p:nvPr/>
        </p:nvSpPr>
        <p:spPr>
          <a:xfrm>
            <a:off x="152400" y="5026229"/>
            <a:ext cx="2833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Water quality constituents</a:t>
            </a:r>
          </a:p>
          <a:p>
            <a:pPr lvl="1" indent="-228600"/>
            <a:r>
              <a:rPr lang="en-US" dirty="0"/>
              <a:t>Temperature</a:t>
            </a:r>
          </a:p>
          <a:p>
            <a:pPr lvl="1" indent="-228600"/>
            <a:r>
              <a:rPr lang="en-US" dirty="0"/>
              <a:t>Turbidity</a:t>
            </a:r>
          </a:p>
          <a:p>
            <a:pPr lvl="1" indent="-228600"/>
            <a:r>
              <a:rPr lang="en-US" dirty="0"/>
              <a:t>Dissolved oxygen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E615854F-D9E5-42C4-A5DF-8DFE70EE5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sz="3600" b="1" dirty="0"/>
              <a:t>Lower Minnesota River</a:t>
            </a:r>
            <a:br>
              <a:rPr lang="en-US" sz="3600" b="1" dirty="0"/>
            </a:b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pic>
        <p:nvPicPr>
          <p:cNvPr id="8" name="Picture 2" descr="LMR-600dpi">
            <a:extLst>
              <a:ext uri="{FF2B5EF4-FFF2-40B4-BE49-F238E27FC236}">
                <a16:creationId xmlns:a16="http://schemas.microsoft.com/office/drawing/2014/main" id="{CEF5EDA1-288F-4A47-B440-416F0DAA611D}"/>
              </a:ext>
            </a:extLst>
          </p:cNvPr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429" y="718457"/>
            <a:ext cx="8327571" cy="5946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969387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CF93385-D74E-41B4-9661-374839184A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7106"/>
            <a:ext cx="9144000" cy="1228725"/>
          </a:xfrm>
          <a:noFill/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Types of Models</a:t>
            </a:r>
            <a:endParaRPr lang="en-US" altLang="en-US" sz="3200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339" name="Text Box 10">
            <a:extLst>
              <a:ext uri="{FF2B5EF4-FFF2-40B4-BE49-F238E27FC236}">
                <a16:creationId xmlns:a16="http://schemas.microsoft.com/office/drawing/2014/main" id="{22A1598D-03C0-4E6A-813F-CD9D3BCBE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28800"/>
            <a:ext cx="762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 sz="1600" b="1">
              <a:cs typeface="Arial" panose="020B0604020202020204" pitchFamily="34" charset="0"/>
            </a:endParaRPr>
          </a:p>
        </p:txBody>
      </p:sp>
      <p:sp>
        <p:nvSpPr>
          <p:cNvPr id="14340" name="Rectangle 23">
            <a:extLst>
              <a:ext uri="{FF2B5EF4-FFF2-40B4-BE49-F238E27FC236}">
                <a16:creationId xmlns:a16="http://schemas.microsoft.com/office/drawing/2014/main" id="{4D3C8E45-4669-410B-AF24-8A4A7832821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1312" y="1305831"/>
            <a:ext cx="8116888" cy="5051425"/>
          </a:xfrm>
        </p:spPr>
        <p:txBody>
          <a:bodyPr/>
          <a:lstStyle/>
          <a:p>
            <a:pPr marL="233363" indent="-233363" eaLnBrk="1" hangingPunct="1">
              <a:lnSpc>
                <a:spcPct val="150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en-US" i="1" dirty="0">
                <a:ea typeface="ＭＳ Ｐゴシック" panose="020B0600070205080204" pitchFamily="34" charset="-128"/>
              </a:rPr>
              <a:t>Zero dimensional (0D) models</a:t>
            </a:r>
            <a:endParaRPr lang="en-GB" altLang="en-US" i="1" dirty="0">
              <a:ea typeface="ＭＳ Ｐゴシック" panose="020B0600070205080204" pitchFamily="34" charset="-128"/>
            </a:endParaRPr>
          </a:p>
          <a:p>
            <a:pPr marL="633413" lvl="1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RECOVERY sediment and contaminant model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i="1" dirty="0">
                <a:ea typeface="ＭＳ Ｐゴシック" panose="020B0600070205080204" pitchFamily="34" charset="-128"/>
              </a:rPr>
              <a:t>One dimensional (1D) models</a:t>
            </a:r>
            <a:endParaRPr lang="en-GB" altLang="en-US" i="1" dirty="0">
              <a:ea typeface="ＭＳ Ｐゴシック" panose="020B0600070205080204" pitchFamily="34" charset="-128"/>
            </a:endParaRPr>
          </a:p>
          <a:p>
            <a:pPr marL="633413" lvl="1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HEC-RAS hydraulics, sediment and water quality model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i="1" dirty="0">
                <a:ea typeface="ＭＳ Ｐゴシック" panose="020B0600070205080204" pitchFamily="34" charset="-128"/>
              </a:rPr>
              <a:t>Two dimensional (2D) models</a:t>
            </a:r>
            <a:endParaRPr lang="en-GB" altLang="en-US" i="1" dirty="0">
              <a:ea typeface="ＭＳ Ｐゴシック" panose="020B0600070205080204" pitchFamily="34" charset="-128"/>
            </a:endParaRPr>
          </a:p>
          <a:p>
            <a:pPr marL="633413" lvl="1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CE-QUAL-W2 hydrodynamic and water quality model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i="1" dirty="0">
                <a:ea typeface="ＭＳ Ｐゴシック" panose="020B0600070205080204" pitchFamily="34" charset="-128"/>
              </a:rPr>
              <a:t>Three dimensional (3D) models</a:t>
            </a:r>
            <a:endParaRPr lang="en-GB" altLang="en-US" i="1" dirty="0">
              <a:ea typeface="ＭＳ Ｐゴシック" panose="020B0600070205080204" pitchFamily="34" charset="-128"/>
            </a:endParaRPr>
          </a:p>
          <a:p>
            <a:pPr marL="633413" lvl="1" indent="-233363" eaLnBrk="1" hangingPunct="1">
              <a:spcBef>
                <a:spcPct val="0"/>
              </a:spcBef>
              <a:spcAft>
                <a:spcPct val="70000"/>
              </a:spcAft>
              <a:buFont typeface="Arial" panose="020B0604020202020204" pitchFamily="34" charset="0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E615854F-D9E5-42C4-A5DF-8DFE70EE5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sz="3600" b="1" dirty="0"/>
              <a:t>Lower Minnesota River</a:t>
            </a:r>
            <a:br>
              <a:rPr lang="en-US" sz="3600" b="1" dirty="0"/>
            </a:b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460EC-9A0C-4D89-B406-D0D5B978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" y="829818"/>
            <a:ext cx="786384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C1B94D5-E058-4C4D-A16E-0FD26A582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" y="3538728"/>
            <a:ext cx="80486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9291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C0046C98-F34F-4131-8731-830232E69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Factors in Model Choice</a:t>
            </a:r>
            <a:br>
              <a:rPr lang="en-US" altLang="en-US" b="1" dirty="0">
                <a:solidFill>
                  <a:schemeClr val="tx1"/>
                </a:solidFill>
                <a:ea typeface="ＭＳ Ｐゴシック" panose="020B0600070205080204" pitchFamily="34" charset="-128"/>
              </a:rPr>
            </a:b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36E06917-7015-4DF0-AC58-A978F71E3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1800" y="1182688"/>
            <a:ext cx="8496300" cy="4800600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Development of conceptual model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Consideration of processes that can and cannot be modeled</a:t>
            </a: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Selection of appropriate level of analysis (i.e., model type) 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Assurance of adequate replication of in-situ processes known to be important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Trade-offs between model complexity and cost (data needs, expertise, computational cost)</a:t>
            </a:r>
          </a:p>
          <a:p>
            <a:pPr lvl="1"/>
            <a:r>
              <a:rPr lang="en-US" altLang="ko-KR" sz="2000" dirty="0">
                <a:ea typeface="Gulim" panose="020B0600000101010101" pitchFamily="34" charset="-127"/>
              </a:rPr>
              <a:t>What is the level of existing data?</a:t>
            </a:r>
          </a:p>
          <a:p>
            <a:pPr lvl="1"/>
            <a:r>
              <a:rPr lang="en-US" altLang="ko-KR" sz="2000" dirty="0">
                <a:ea typeface="Gulim" panose="020B0600000101010101" pitchFamily="34" charset="-127"/>
              </a:rPr>
              <a:t>What levels of resources/technical expertise exist?</a:t>
            </a:r>
          </a:p>
          <a:p>
            <a:pPr lvl="1"/>
            <a:r>
              <a:rPr lang="en-US" altLang="ko-KR" sz="2000" dirty="0">
                <a:ea typeface="Gulim" panose="020B0600000101010101" pitchFamily="34" charset="-127"/>
              </a:rPr>
              <a:t>Does model provide adequate level for decision making?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E6D08B2D-1A13-4DED-B383-024773E2B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791D4706-A593-48DE-8DFB-3874D0443E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1800" y="1393824"/>
            <a:ext cx="8496300" cy="5464175"/>
          </a:xfrm>
        </p:spPr>
        <p:txBody>
          <a:bodyPr/>
          <a:lstStyle/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sz="2300" dirty="0">
                <a:ea typeface="ＭＳ Ｐゴシック" panose="020B0600070205080204" pitchFamily="34" charset="-128"/>
              </a:rPr>
              <a:t>Laterally-averaged longitudinal/vertical hydrodynamics and water quality model 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GB" altLang="en-US" sz="2300" dirty="0">
                <a:ea typeface="ＭＳ Ｐゴシック" panose="020B0600070205080204" pitchFamily="34" charset="-128"/>
              </a:rPr>
              <a:t>Applicable to sloping rivers, lakes, reservoirs, and estuaries and any combination thereof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GB" altLang="en-US" sz="2300" dirty="0">
                <a:ea typeface="ＭＳ Ｐゴシック" panose="020B0600070205080204" pitchFamily="34" charset="-128"/>
              </a:rPr>
              <a:t>Able to model multiple water bodies and branches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GB" altLang="en-US" sz="2300" dirty="0">
                <a:ea typeface="ＭＳ Ｐゴシック" panose="020B0600070205080204" pitchFamily="34" charset="-128"/>
              </a:rPr>
              <a:t>Able to model any number of general constituents, inorganic suspended solids, algal, periphyton, zooplankton, and CBOD groups, and their impacts on algal/ nutrient/dissolved oxygen interactions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sz="2300" dirty="0">
                <a:ea typeface="ＭＳ Ｐゴシック" panose="020B0600070205080204" pitchFamily="34" charset="-128"/>
              </a:rPr>
              <a:t>Used in </a:t>
            </a:r>
            <a:r>
              <a:rPr lang="en-GB" altLang="en-US" sz="2300" dirty="0">
                <a:ea typeface="ＭＳ Ｐゴシック" panose="020B0600070205080204" pitchFamily="34" charset="-128"/>
              </a:rPr>
              <a:t>400 systems throughout the U.S. and the world for reservoir operations and thermal and water quality studies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GB" altLang="en-US" sz="2300" dirty="0">
                <a:ea typeface="ＭＳ Ｐゴシック" panose="020B0600070205080204" pitchFamily="34" charset="-128"/>
              </a:rPr>
              <a:t> Open Source</a:t>
            </a:r>
            <a:r>
              <a:rPr lang="en-US" altLang="en-US" sz="2300" dirty="0">
                <a:ea typeface="ＭＳ Ｐゴシック" panose="020B0600070205080204" pitchFamily="34" charset="-128"/>
              </a:rPr>
              <a:t> </a:t>
            </a:r>
            <a:endParaRPr lang="en-US" sz="23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30000"/>
              </a:spcAft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1EDDF9-D8FF-480C-BACC-93773D30F18C}"/>
              </a:ext>
            </a:extLst>
          </p:cNvPr>
          <p:cNvSpPr/>
          <p:nvPr/>
        </p:nvSpPr>
        <p:spPr>
          <a:xfrm>
            <a:off x="2920618" y="888616"/>
            <a:ext cx="3302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u="sng" dirty="0">
                <a:solidFill>
                  <a:srgbClr val="0000FF"/>
                </a:solidFill>
                <a:latin typeface="+mn-lt"/>
                <a:ea typeface="Times New Roman" panose="02020603050405020304" pitchFamily="18" charset="0"/>
                <a:hlinkClick r:id="rId2"/>
              </a:rPr>
              <a:t>http://www.cee.pdx.edu/w2/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F5D63DE-967A-4577-BD84-F8F728AE5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</a:t>
            </a:r>
          </a:p>
        </p:txBody>
      </p:sp>
      <p:grpSp>
        <p:nvGrpSpPr>
          <p:cNvPr id="59395" name="Group 8">
            <a:extLst>
              <a:ext uri="{FF2B5EF4-FFF2-40B4-BE49-F238E27FC236}">
                <a16:creationId xmlns:a16="http://schemas.microsoft.com/office/drawing/2014/main" id="{CE871A86-50E2-4020-819C-31884EB7F4B8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544638"/>
            <a:ext cx="7500938" cy="4170362"/>
            <a:chOff x="230" y="176"/>
            <a:chExt cx="5457" cy="3952"/>
          </a:xfrm>
        </p:grpSpPr>
        <p:sp>
          <p:nvSpPr>
            <p:cNvPr id="59397" name="Rectangle 9">
              <a:extLst>
                <a:ext uri="{FF2B5EF4-FFF2-40B4-BE49-F238E27FC236}">
                  <a16:creationId xmlns:a16="http://schemas.microsoft.com/office/drawing/2014/main" id="{EC097197-AF07-49CE-90B1-2847C744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4" y="3355"/>
              <a:ext cx="483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>
                  <a:latin typeface="Times New Roman" panose="02020603050405020304" pitchFamily="18" charset="0"/>
                </a:rPr>
                <a:t>Q</a:t>
              </a:r>
              <a:r>
                <a:rPr lang="en-US" altLang="en-US" sz="2400" baseline="-25000">
                  <a:latin typeface="Times New Roman" panose="02020603050405020304" pitchFamily="18" charset="0"/>
                </a:rPr>
                <a:t>out</a:t>
              </a:r>
            </a:p>
          </p:txBody>
        </p:sp>
        <p:sp>
          <p:nvSpPr>
            <p:cNvPr id="59398" name="Freeform 10">
              <a:extLst>
                <a:ext uri="{FF2B5EF4-FFF2-40B4-BE49-F238E27FC236}">
                  <a16:creationId xmlns:a16="http://schemas.microsoft.com/office/drawing/2014/main" id="{6E83992A-862B-4D13-8033-6F44058D5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1920"/>
              <a:ext cx="3424" cy="2208"/>
            </a:xfrm>
            <a:custGeom>
              <a:avLst/>
              <a:gdLst>
                <a:gd name="T0" fmla="*/ 1 w 5137"/>
                <a:gd name="T1" fmla="*/ 0 h 2401"/>
                <a:gd name="T2" fmla="*/ 1 w 5137"/>
                <a:gd name="T3" fmla="*/ 6 h 2401"/>
                <a:gd name="T4" fmla="*/ 1 w 5137"/>
                <a:gd name="T5" fmla="*/ 6 h 2401"/>
                <a:gd name="T6" fmla="*/ 1 w 5137"/>
                <a:gd name="T7" fmla="*/ 6 h 2401"/>
                <a:gd name="T8" fmla="*/ 1 w 5137"/>
                <a:gd name="T9" fmla="*/ 6 h 2401"/>
                <a:gd name="T10" fmla="*/ 1 w 5137"/>
                <a:gd name="T11" fmla="*/ 9 h 2401"/>
                <a:gd name="T12" fmla="*/ 1 w 5137"/>
                <a:gd name="T13" fmla="*/ 12 h 2401"/>
                <a:gd name="T14" fmla="*/ 1 w 5137"/>
                <a:gd name="T15" fmla="*/ 15 h 2401"/>
                <a:gd name="T16" fmla="*/ 1 w 5137"/>
                <a:gd name="T17" fmla="*/ 17 h 2401"/>
                <a:gd name="T18" fmla="*/ 1 w 5137"/>
                <a:gd name="T19" fmla="*/ 21 h 2401"/>
                <a:gd name="T20" fmla="*/ 1 w 5137"/>
                <a:gd name="T21" fmla="*/ 25 h 2401"/>
                <a:gd name="T22" fmla="*/ 1 w 5137"/>
                <a:gd name="T23" fmla="*/ 27 h 2401"/>
                <a:gd name="T24" fmla="*/ 1 w 5137"/>
                <a:gd name="T25" fmla="*/ 29 h 2401"/>
                <a:gd name="T26" fmla="*/ 1 w 5137"/>
                <a:gd name="T27" fmla="*/ 34 h 2401"/>
                <a:gd name="T28" fmla="*/ 1 w 5137"/>
                <a:gd name="T29" fmla="*/ 37 h 2401"/>
                <a:gd name="T30" fmla="*/ 1 w 5137"/>
                <a:gd name="T31" fmla="*/ 40 h 2401"/>
                <a:gd name="T32" fmla="*/ 1 w 5137"/>
                <a:gd name="T33" fmla="*/ 44 h 2401"/>
                <a:gd name="T34" fmla="*/ 1 w 5137"/>
                <a:gd name="T35" fmla="*/ 47 h 2401"/>
                <a:gd name="T36" fmla="*/ 1 w 5137"/>
                <a:gd name="T37" fmla="*/ 49 h 2401"/>
                <a:gd name="T38" fmla="*/ 1 w 5137"/>
                <a:gd name="T39" fmla="*/ 52 h 2401"/>
                <a:gd name="T40" fmla="*/ 1 w 5137"/>
                <a:gd name="T41" fmla="*/ 55 h 2401"/>
                <a:gd name="T42" fmla="*/ 1 w 5137"/>
                <a:gd name="T43" fmla="*/ 58 h 2401"/>
                <a:gd name="T44" fmla="*/ 1 w 5137"/>
                <a:gd name="T45" fmla="*/ 62 h 2401"/>
                <a:gd name="T46" fmla="*/ 1 w 5137"/>
                <a:gd name="T47" fmla="*/ 64 h 2401"/>
                <a:gd name="T48" fmla="*/ 1 w 5137"/>
                <a:gd name="T49" fmla="*/ 67 h 2401"/>
                <a:gd name="T50" fmla="*/ 1 w 5137"/>
                <a:gd name="T51" fmla="*/ 70 h 2401"/>
                <a:gd name="T52" fmla="*/ 1 w 5137"/>
                <a:gd name="T53" fmla="*/ 73 h 2401"/>
                <a:gd name="T54" fmla="*/ 1 w 5137"/>
                <a:gd name="T55" fmla="*/ 75 h 2401"/>
                <a:gd name="T56" fmla="*/ 1 w 5137"/>
                <a:gd name="T57" fmla="*/ 78 h 2401"/>
                <a:gd name="T58" fmla="*/ 1 w 5137"/>
                <a:gd name="T59" fmla="*/ 79 h 2401"/>
                <a:gd name="T60" fmla="*/ 1 w 5137"/>
                <a:gd name="T61" fmla="*/ 79 h 2401"/>
                <a:gd name="T62" fmla="*/ 1 w 5137"/>
                <a:gd name="T63" fmla="*/ 79 h 2401"/>
                <a:gd name="T64" fmla="*/ 1 w 5137"/>
                <a:gd name="T65" fmla="*/ 79 h 2401"/>
                <a:gd name="T66" fmla="*/ 1 w 5137"/>
                <a:gd name="T67" fmla="*/ 82 h 2401"/>
                <a:gd name="T68" fmla="*/ 1 w 5137"/>
                <a:gd name="T69" fmla="*/ 84 h 2401"/>
                <a:gd name="T70" fmla="*/ 1 w 5137"/>
                <a:gd name="T71" fmla="*/ 85 h 2401"/>
                <a:gd name="T72" fmla="*/ 1 w 5137"/>
                <a:gd name="T73" fmla="*/ 85 h 2401"/>
                <a:gd name="T74" fmla="*/ 1 w 5137"/>
                <a:gd name="T75" fmla="*/ 85 h 2401"/>
                <a:gd name="T76" fmla="*/ 1 w 5137"/>
                <a:gd name="T77" fmla="*/ 85 h 2401"/>
                <a:gd name="T78" fmla="*/ 1 w 5137"/>
                <a:gd name="T79" fmla="*/ 84 h 2401"/>
                <a:gd name="T80" fmla="*/ 1 w 5137"/>
                <a:gd name="T81" fmla="*/ 84 h 2401"/>
                <a:gd name="T82" fmla="*/ 1 w 5137"/>
                <a:gd name="T83" fmla="*/ 83 h 2401"/>
                <a:gd name="T84" fmla="*/ 1 w 5137"/>
                <a:gd name="T85" fmla="*/ 83 h 2401"/>
                <a:gd name="T86" fmla="*/ 1 w 5137"/>
                <a:gd name="T87" fmla="*/ 83 h 2401"/>
                <a:gd name="T88" fmla="*/ 1 w 5137"/>
                <a:gd name="T89" fmla="*/ 83 h 2401"/>
                <a:gd name="T90" fmla="*/ 1 w 5137"/>
                <a:gd name="T91" fmla="*/ 83 h 2401"/>
                <a:gd name="T92" fmla="*/ 1 w 5137"/>
                <a:gd name="T93" fmla="*/ 83 h 2401"/>
                <a:gd name="T94" fmla="*/ 1 w 5137"/>
                <a:gd name="T95" fmla="*/ 83 h 2401"/>
                <a:gd name="T96" fmla="*/ 1 w 5137"/>
                <a:gd name="T97" fmla="*/ 84 h 2401"/>
                <a:gd name="T98" fmla="*/ 1 w 5137"/>
                <a:gd name="T99" fmla="*/ 84 h 2401"/>
                <a:gd name="T100" fmla="*/ 1 w 5137"/>
                <a:gd name="T101" fmla="*/ 84 h 2401"/>
                <a:gd name="T102" fmla="*/ 1 w 5137"/>
                <a:gd name="T103" fmla="*/ 84 h 2401"/>
                <a:gd name="T104" fmla="*/ 1 w 5137"/>
                <a:gd name="T105" fmla="*/ 85 h 2401"/>
                <a:gd name="T106" fmla="*/ 1 w 5137"/>
                <a:gd name="T107" fmla="*/ 85 h 2401"/>
                <a:gd name="T108" fmla="*/ 1 w 5137"/>
                <a:gd name="T109" fmla="*/ 86 h 2401"/>
                <a:gd name="T110" fmla="*/ 1 w 5137"/>
                <a:gd name="T111" fmla="*/ 86 h 2401"/>
                <a:gd name="T112" fmla="*/ 1 w 5137"/>
                <a:gd name="T113" fmla="*/ 86 h 2401"/>
                <a:gd name="T114" fmla="*/ 1 w 5137"/>
                <a:gd name="T115" fmla="*/ 87 h 2401"/>
                <a:gd name="T116" fmla="*/ 1 w 5137"/>
                <a:gd name="T117" fmla="*/ 89 h 2401"/>
                <a:gd name="T118" fmla="*/ 1 w 5137"/>
                <a:gd name="T119" fmla="*/ 90 h 2401"/>
                <a:gd name="T120" fmla="*/ 1 w 5137"/>
                <a:gd name="T121" fmla="*/ 90 h 2401"/>
                <a:gd name="T122" fmla="*/ 1 w 5137"/>
                <a:gd name="T123" fmla="*/ 92 h 24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137"/>
                <a:gd name="T187" fmla="*/ 0 h 2401"/>
                <a:gd name="T188" fmla="*/ 5137 w 5137"/>
                <a:gd name="T189" fmla="*/ 2401 h 24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137" h="2401">
                  <a:moveTo>
                    <a:pt x="0" y="17"/>
                  </a:moveTo>
                  <a:lnTo>
                    <a:pt x="48" y="0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46" y="8"/>
                  </a:lnTo>
                  <a:lnTo>
                    <a:pt x="175" y="16"/>
                  </a:lnTo>
                  <a:lnTo>
                    <a:pt x="204" y="32"/>
                  </a:lnTo>
                  <a:lnTo>
                    <a:pt x="234" y="47"/>
                  </a:lnTo>
                  <a:lnTo>
                    <a:pt x="263" y="64"/>
                  </a:lnTo>
                  <a:lnTo>
                    <a:pt x="292" y="80"/>
                  </a:lnTo>
                  <a:lnTo>
                    <a:pt x="322" y="95"/>
                  </a:lnTo>
                  <a:lnTo>
                    <a:pt x="341" y="112"/>
                  </a:lnTo>
                  <a:lnTo>
                    <a:pt x="360" y="136"/>
                  </a:lnTo>
                  <a:lnTo>
                    <a:pt x="370" y="160"/>
                  </a:lnTo>
                  <a:lnTo>
                    <a:pt x="389" y="184"/>
                  </a:lnTo>
                  <a:lnTo>
                    <a:pt x="418" y="208"/>
                  </a:lnTo>
                  <a:lnTo>
                    <a:pt x="439" y="224"/>
                  </a:lnTo>
                  <a:lnTo>
                    <a:pt x="458" y="240"/>
                  </a:lnTo>
                  <a:lnTo>
                    <a:pt x="487" y="256"/>
                  </a:lnTo>
                  <a:lnTo>
                    <a:pt x="507" y="280"/>
                  </a:lnTo>
                  <a:lnTo>
                    <a:pt x="526" y="304"/>
                  </a:lnTo>
                  <a:lnTo>
                    <a:pt x="537" y="328"/>
                  </a:lnTo>
                  <a:lnTo>
                    <a:pt x="546" y="360"/>
                  </a:lnTo>
                  <a:lnTo>
                    <a:pt x="556" y="384"/>
                  </a:lnTo>
                  <a:lnTo>
                    <a:pt x="575" y="424"/>
                  </a:lnTo>
                  <a:lnTo>
                    <a:pt x="575" y="448"/>
                  </a:lnTo>
                  <a:lnTo>
                    <a:pt x="585" y="464"/>
                  </a:lnTo>
                  <a:lnTo>
                    <a:pt x="585" y="488"/>
                  </a:lnTo>
                  <a:lnTo>
                    <a:pt x="595" y="520"/>
                  </a:lnTo>
                  <a:lnTo>
                    <a:pt x="595" y="544"/>
                  </a:lnTo>
                  <a:lnTo>
                    <a:pt x="604" y="568"/>
                  </a:lnTo>
                  <a:lnTo>
                    <a:pt x="604" y="600"/>
                  </a:lnTo>
                  <a:lnTo>
                    <a:pt x="604" y="624"/>
                  </a:lnTo>
                  <a:lnTo>
                    <a:pt x="614" y="648"/>
                  </a:lnTo>
                  <a:lnTo>
                    <a:pt x="624" y="665"/>
                  </a:lnTo>
                  <a:lnTo>
                    <a:pt x="633" y="696"/>
                  </a:lnTo>
                  <a:lnTo>
                    <a:pt x="644" y="713"/>
                  </a:lnTo>
                  <a:lnTo>
                    <a:pt x="654" y="744"/>
                  </a:lnTo>
                  <a:lnTo>
                    <a:pt x="663" y="761"/>
                  </a:lnTo>
                  <a:lnTo>
                    <a:pt x="673" y="785"/>
                  </a:lnTo>
                  <a:lnTo>
                    <a:pt x="702" y="833"/>
                  </a:lnTo>
                  <a:lnTo>
                    <a:pt x="721" y="872"/>
                  </a:lnTo>
                  <a:lnTo>
                    <a:pt x="741" y="913"/>
                  </a:lnTo>
                  <a:lnTo>
                    <a:pt x="761" y="937"/>
                  </a:lnTo>
                  <a:lnTo>
                    <a:pt x="780" y="961"/>
                  </a:lnTo>
                  <a:lnTo>
                    <a:pt x="800" y="1001"/>
                  </a:lnTo>
                  <a:lnTo>
                    <a:pt x="809" y="1033"/>
                  </a:lnTo>
                  <a:lnTo>
                    <a:pt x="809" y="1057"/>
                  </a:lnTo>
                  <a:lnTo>
                    <a:pt x="809" y="1081"/>
                  </a:lnTo>
                  <a:lnTo>
                    <a:pt x="819" y="1113"/>
                  </a:lnTo>
                  <a:lnTo>
                    <a:pt x="829" y="1144"/>
                  </a:lnTo>
                  <a:lnTo>
                    <a:pt x="838" y="1168"/>
                  </a:lnTo>
                  <a:lnTo>
                    <a:pt x="848" y="1192"/>
                  </a:lnTo>
                  <a:lnTo>
                    <a:pt x="869" y="1216"/>
                  </a:lnTo>
                  <a:lnTo>
                    <a:pt x="898" y="1241"/>
                  </a:lnTo>
                  <a:lnTo>
                    <a:pt x="917" y="1265"/>
                  </a:lnTo>
                  <a:lnTo>
                    <a:pt x="946" y="1289"/>
                  </a:lnTo>
                  <a:lnTo>
                    <a:pt x="976" y="1313"/>
                  </a:lnTo>
                  <a:lnTo>
                    <a:pt x="995" y="1345"/>
                  </a:lnTo>
                  <a:lnTo>
                    <a:pt x="1005" y="1361"/>
                  </a:lnTo>
                  <a:lnTo>
                    <a:pt x="1024" y="1393"/>
                  </a:lnTo>
                  <a:lnTo>
                    <a:pt x="1034" y="1409"/>
                  </a:lnTo>
                  <a:lnTo>
                    <a:pt x="1044" y="1441"/>
                  </a:lnTo>
                  <a:lnTo>
                    <a:pt x="1063" y="1465"/>
                  </a:lnTo>
                  <a:lnTo>
                    <a:pt x="1093" y="1497"/>
                  </a:lnTo>
                  <a:lnTo>
                    <a:pt x="1112" y="1521"/>
                  </a:lnTo>
                  <a:lnTo>
                    <a:pt x="1132" y="1545"/>
                  </a:lnTo>
                  <a:lnTo>
                    <a:pt x="1161" y="1577"/>
                  </a:lnTo>
                  <a:lnTo>
                    <a:pt x="1181" y="1609"/>
                  </a:lnTo>
                  <a:lnTo>
                    <a:pt x="1200" y="1641"/>
                  </a:lnTo>
                  <a:lnTo>
                    <a:pt x="1210" y="1657"/>
                  </a:lnTo>
                  <a:lnTo>
                    <a:pt x="1220" y="1690"/>
                  </a:lnTo>
                  <a:lnTo>
                    <a:pt x="1229" y="1714"/>
                  </a:lnTo>
                  <a:lnTo>
                    <a:pt x="1239" y="1745"/>
                  </a:lnTo>
                  <a:lnTo>
                    <a:pt x="1249" y="1762"/>
                  </a:lnTo>
                  <a:lnTo>
                    <a:pt x="1268" y="1793"/>
                  </a:lnTo>
                  <a:lnTo>
                    <a:pt x="1278" y="1810"/>
                  </a:lnTo>
                  <a:lnTo>
                    <a:pt x="1308" y="1841"/>
                  </a:lnTo>
                  <a:lnTo>
                    <a:pt x="1337" y="1865"/>
                  </a:lnTo>
                  <a:lnTo>
                    <a:pt x="1376" y="1906"/>
                  </a:lnTo>
                  <a:lnTo>
                    <a:pt x="1415" y="1930"/>
                  </a:lnTo>
                  <a:lnTo>
                    <a:pt x="1435" y="1945"/>
                  </a:lnTo>
                  <a:lnTo>
                    <a:pt x="1473" y="1962"/>
                  </a:lnTo>
                  <a:lnTo>
                    <a:pt x="1503" y="1978"/>
                  </a:lnTo>
                  <a:lnTo>
                    <a:pt x="1532" y="1993"/>
                  </a:lnTo>
                  <a:lnTo>
                    <a:pt x="1552" y="2010"/>
                  </a:lnTo>
                  <a:lnTo>
                    <a:pt x="1581" y="2026"/>
                  </a:lnTo>
                  <a:lnTo>
                    <a:pt x="1630" y="2041"/>
                  </a:lnTo>
                  <a:lnTo>
                    <a:pt x="1669" y="2058"/>
                  </a:lnTo>
                  <a:lnTo>
                    <a:pt x="1698" y="2058"/>
                  </a:lnTo>
                  <a:lnTo>
                    <a:pt x="1728" y="2065"/>
                  </a:lnTo>
                  <a:lnTo>
                    <a:pt x="1767" y="2065"/>
                  </a:lnTo>
                  <a:lnTo>
                    <a:pt x="1815" y="2074"/>
                  </a:lnTo>
                  <a:lnTo>
                    <a:pt x="1855" y="2074"/>
                  </a:lnTo>
                  <a:lnTo>
                    <a:pt x="1893" y="2082"/>
                  </a:lnTo>
                  <a:lnTo>
                    <a:pt x="1933" y="2089"/>
                  </a:lnTo>
                  <a:lnTo>
                    <a:pt x="1972" y="2089"/>
                  </a:lnTo>
                  <a:lnTo>
                    <a:pt x="2001" y="2098"/>
                  </a:lnTo>
                  <a:lnTo>
                    <a:pt x="2041" y="2106"/>
                  </a:lnTo>
                  <a:lnTo>
                    <a:pt x="2089" y="2122"/>
                  </a:lnTo>
                  <a:lnTo>
                    <a:pt x="2137" y="2130"/>
                  </a:lnTo>
                  <a:lnTo>
                    <a:pt x="2177" y="2146"/>
                  </a:lnTo>
                  <a:lnTo>
                    <a:pt x="2206" y="2154"/>
                  </a:lnTo>
                  <a:lnTo>
                    <a:pt x="2235" y="2170"/>
                  </a:lnTo>
                  <a:lnTo>
                    <a:pt x="2294" y="2186"/>
                  </a:lnTo>
                  <a:lnTo>
                    <a:pt x="2352" y="2194"/>
                  </a:lnTo>
                  <a:lnTo>
                    <a:pt x="2392" y="2202"/>
                  </a:lnTo>
                  <a:lnTo>
                    <a:pt x="2431" y="2202"/>
                  </a:lnTo>
                  <a:lnTo>
                    <a:pt x="2490" y="2210"/>
                  </a:lnTo>
                  <a:lnTo>
                    <a:pt x="2528" y="2217"/>
                  </a:lnTo>
                  <a:lnTo>
                    <a:pt x="2557" y="2217"/>
                  </a:lnTo>
                  <a:lnTo>
                    <a:pt x="2578" y="2217"/>
                  </a:lnTo>
                  <a:lnTo>
                    <a:pt x="2607" y="2217"/>
                  </a:lnTo>
                  <a:lnTo>
                    <a:pt x="2636" y="2217"/>
                  </a:lnTo>
                  <a:lnTo>
                    <a:pt x="2675" y="2210"/>
                  </a:lnTo>
                  <a:lnTo>
                    <a:pt x="2704" y="2210"/>
                  </a:lnTo>
                  <a:lnTo>
                    <a:pt x="2743" y="2210"/>
                  </a:lnTo>
                  <a:lnTo>
                    <a:pt x="2763" y="2210"/>
                  </a:lnTo>
                  <a:lnTo>
                    <a:pt x="2793" y="2194"/>
                  </a:lnTo>
                  <a:lnTo>
                    <a:pt x="2831" y="2194"/>
                  </a:lnTo>
                  <a:lnTo>
                    <a:pt x="2851" y="2186"/>
                  </a:lnTo>
                  <a:lnTo>
                    <a:pt x="2890" y="2186"/>
                  </a:lnTo>
                  <a:lnTo>
                    <a:pt x="2929" y="2186"/>
                  </a:lnTo>
                  <a:lnTo>
                    <a:pt x="2958" y="2186"/>
                  </a:lnTo>
                  <a:lnTo>
                    <a:pt x="3007" y="2170"/>
                  </a:lnTo>
                  <a:lnTo>
                    <a:pt x="3036" y="2170"/>
                  </a:lnTo>
                  <a:lnTo>
                    <a:pt x="3065" y="2162"/>
                  </a:lnTo>
                  <a:lnTo>
                    <a:pt x="3085" y="2162"/>
                  </a:lnTo>
                  <a:lnTo>
                    <a:pt x="3115" y="2162"/>
                  </a:lnTo>
                  <a:lnTo>
                    <a:pt x="3144" y="2154"/>
                  </a:lnTo>
                  <a:lnTo>
                    <a:pt x="3183" y="2154"/>
                  </a:lnTo>
                  <a:lnTo>
                    <a:pt x="3232" y="2154"/>
                  </a:lnTo>
                  <a:lnTo>
                    <a:pt x="3280" y="2162"/>
                  </a:lnTo>
                  <a:lnTo>
                    <a:pt x="3309" y="2170"/>
                  </a:lnTo>
                  <a:lnTo>
                    <a:pt x="3330" y="2170"/>
                  </a:lnTo>
                  <a:lnTo>
                    <a:pt x="3359" y="2170"/>
                  </a:lnTo>
                  <a:lnTo>
                    <a:pt x="3407" y="2170"/>
                  </a:lnTo>
                  <a:lnTo>
                    <a:pt x="3456" y="2170"/>
                  </a:lnTo>
                  <a:lnTo>
                    <a:pt x="3505" y="2178"/>
                  </a:lnTo>
                  <a:lnTo>
                    <a:pt x="3535" y="2178"/>
                  </a:lnTo>
                  <a:lnTo>
                    <a:pt x="3574" y="2178"/>
                  </a:lnTo>
                  <a:lnTo>
                    <a:pt x="3603" y="2178"/>
                  </a:lnTo>
                  <a:lnTo>
                    <a:pt x="3632" y="2178"/>
                  </a:lnTo>
                  <a:lnTo>
                    <a:pt x="3671" y="2178"/>
                  </a:lnTo>
                  <a:lnTo>
                    <a:pt x="3729" y="2186"/>
                  </a:lnTo>
                  <a:lnTo>
                    <a:pt x="3769" y="2186"/>
                  </a:lnTo>
                  <a:lnTo>
                    <a:pt x="3798" y="2186"/>
                  </a:lnTo>
                  <a:lnTo>
                    <a:pt x="3827" y="2186"/>
                  </a:lnTo>
                  <a:lnTo>
                    <a:pt x="3857" y="2186"/>
                  </a:lnTo>
                  <a:lnTo>
                    <a:pt x="3886" y="2186"/>
                  </a:lnTo>
                  <a:lnTo>
                    <a:pt x="3915" y="2186"/>
                  </a:lnTo>
                  <a:lnTo>
                    <a:pt x="3935" y="2186"/>
                  </a:lnTo>
                  <a:lnTo>
                    <a:pt x="3965" y="2186"/>
                  </a:lnTo>
                  <a:lnTo>
                    <a:pt x="3994" y="2186"/>
                  </a:lnTo>
                  <a:lnTo>
                    <a:pt x="4032" y="2186"/>
                  </a:lnTo>
                  <a:lnTo>
                    <a:pt x="4052" y="2186"/>
                  </a:lnTo>
                  <a:lnTo>
                    <a:pt x="4101" y="2194"/>
                  </a:lnTo>
                  <a:lnTo>
                    <a:pt x="4140" y="2202"/>
                  </a:lnTo>
                  <a:lnTo>
                    <a:pt x="4179" y="2210"/>
                  </a:lnTo>
                  <a:lnTo>
                    <a:pt x="4208" y="2210"/>
                  </a:lnTo>
                  <a:lnTo>
                    <a:pt x="4237" y="2217"/>
                  </a:lnTo>
                  <a:lnTo>
                    <a:pt x="4266" y="2217"/>
                  </a:lnTo>
                  <a:lnTo>
                    <a:pt x="4287" y="2217"/>
                  </a:lnTo>
                  <a:lnTo>
                    <a:pt x="4326" y="2226"/>
                  </a:lnTo>
                  <a:lnTo>
                    <a:pt x="4364" y="2234"/>
                  </a:lnTo>
                  <a:lnTo>
                    <a:pt x="4404" y="2241"/>
                  </a:lnTo>
                  <a:lnTo>
                    <a:pt x="4433" y="2250"/>
                  </a:lnTo>
                  <a:lnTo>
                    <a:pt x="4462" y="2250"/>
                  </a:lnTo>
                  <a:lnTo>
                    <a:pt x="4491" y="2250"/>
                  </a:lnTo>
                  <a:lnTo>
                    <a:pt x="4540" y="2265"/>
                  </a:lnTo>
                  <a:lnTo>
                    <a:pt x="4579" y="2282"/>
                  </a:lnTo>
                  <a:lnTo>
                    <a:pt x="4628" y="2298"/>
                  </a:lnTo>
                  <a:lnTo>
                    <a:pt x="4677" y="2306"/>
                  </a:lnTo>
                  <a:lnTo>
                    <a:pt x="4706" y="2313"/>
                  </a:lnTo>
                  <a:lnTo>
                    <a:pt x="4746" y="2322"/>
                  </a:lnTo>
                  <a:lnTo>
                    <a:pt x="4784" y="2330"/>
                  </a:lnTo>
                  <a:lnTo>
                    <a:pt x="4804" y="2338"/>
                  </a:lnTo>
                  <a:lnTo>
                    <a:pt x="4834" y="2346"/>
                  </a:lnTo>
                  <a:lnTo>
                    <a:pt x="4863" y="2354"/>
                  </a:lnTo>
                  <a:lnTo>
                    <a:pt x="4901" y="2362"/>
                  </a:lnTo>
                  <a:lnTo>
                    <a:pt x="4922" y="2370"/>
                  </a:lnTo>
                  <a:lnTo>
                    <a:pt x="4951" y="2370"/>
                  </a:lnTo>
                  <a:lnTo>
                    <a:pt x="4989" y="2370"/>
                  </a:lnTo>
                  <a:lnTo>
                    <a:pt x="5018" y="2370"/>
                  </a:lnTo>
                  <a:lnTo>
                    <a:pt x="5049" y="2378"/>
                  </a:lnTo>
                  <a:lnTo>
                    <a:pt x="5107" y="2394"/>
                  </a:lnTo>
                  <a:lnTo>
                    <a:pt x="5136" y="240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399" name="Rectangle 11">
              <a:extLst>
                <a:ext uri="{FF2B5EF4-FFF2-40B4-BE49-F238E27FC236}">
                  <a16:creationId xmlns:a16="http://schemas.microsoft.com/office/drawing/2014/main" id="{84ED609D-1E5D-43DC-9008-15974298F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" y="976"/>
              <a:ext cx="355" cy="30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400" name="Line 12">
              <a:extLst>
                <a:ext uri="{FF2B5EF4-FFF2-40B4-BE49-F238E27FC236}">
                  <a16:creationId xmlns:a16="http://schemas.microsoft.com/office/drawing/2014/main" id="{6C366266-CD23-49FE-AB8E-7526D62303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8" y="3094"/>
              <a:ext cx="656" cy="16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1" name="Line 13">
              <a:extLst>
                <a:ext uri="{FF2B5EF4-FFF2-40B4-BE49-F238E27FC236}">
                  <a16:creationId xmlns:a16="http://schemas.microsoft.com/office/drawing/2014/main" id="{9DD0BCF0-72CC-4B1D-AA24-E9F9926E4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344"/>
              <a:ext cx="655" cy="16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2" name="Line 14">
              <a:extLst>
                <a:ext uri="{FF2B5EF4-FFF2-40B4-BE49-F238E27FC236}">
                  <a16:creationId xmlns:a16="http://schemas.microsoft.com/office/drawing/2014/main" id="{730AB402-38CC-46F9-8ADB-CEA241F8A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1" y="1243"/>
              <a:ext cx="27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3" name="Line 15">
              <a:extLst>
                <a:ext uri="{FF2B5EF4-FFF2-40B4-BE49-F238E27FC236}">
                  <a16:creationId xmlns:a16="http://schemas.microsoft.com/office/drawing/2014/main" id="{BF96DE27-87D3-427F-97D8-14F2383B9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5" y="1570"/>
              <a:ext cx="259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4" name="Line 16">
              <a:extLst>
                <a:ext uri="{FF2B5EF4-FFF2-40B4-BE49-F238E27FC236}">
                  <a16:creationId xmlns:a16="http://schemas.microsoft.com/office/drawing/2014/main" id="{9FA666DE-653B-46EE-A260-FCF6975A33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" y="1842"/>
              <a:ext cx="24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5" name="Line 17">
              <a:extLst>
                <a:ext uri="{FF2B5EF4-FFF2-40B4-BE49-F238E27FC236}">
                  <a16:creationId xmlns:a16="http://schemas.microsoft.com/office/drawing/2014/main" id="{42DBA831-6AD1-466A-A30B-E669A3B74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" y="2168"/>
              <a:ext cx="24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6" name="Line 18">
              <a:extLst>
                <a:ext uri="{FF2B5EF4-FFF2-40B4-BE49-F238E27FC236}">
                  <a16:creationId xmlns:a16="http://schemas.microsoft.com/office/drawing/2014/main" id="{D63C97C4-F124-4217-BB0F-FD9EE7283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8" y="2549"/>
              <a:ext cx="2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7" name="Line 19">
              <a:extLst>
                <a:ext uri="{FF2B5EF4-FFF2-40B4-BE49-F238E27FC236}">
                  <a16:creationId xmlns:a16="http://schemas.microsoft.com/office/drawing/2014/main" id="{3CC69E4C-FCD4-4EBC-BD5D-89768331C2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6" y="2875"/>
              <a:ext cx="223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8" name="Line 20">
              <a:extLst>
                <a:ext uri="{FF2B5EF4-FFF2-40B4-BE49-F238E27FC236}">
                  <a16:creationId xmlns:a16="http://schemas.microsoft.com/office/drawing/2014/main" id="{C4202BFD-870F-43BC-8158-442150F2F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0" y="3256"/>
              <a:ext cx="206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9" name="Line 21">
              <a:extLst>
                <a:ext uri="{FF2B5EF4-FFF2-40B4-BE49-F238E27FC236}">
                  <a16:creationId xmlns:a16="http://schemas.microsoft.com/office/drawing/2014/main" id="{661A7824-73C1-4F9B-AA3D-29383E3D5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1" y="3583"/>
              <a:ext cx="19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10" name="Group 22">
              <a:extLst>
                <a:ext uri="{FF2B5EF4-FFF2-40B4-BE49-F238E27FC236}">
                  <a16:creationId xmlns:a16="http://schemas.microsoft.com/office/drawing/2014/main" id="{15EE8599-2976-42B6-86C1-F10839FD93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433"/>
              <a:ext cx="726" cy="912"/>
              <a:chOff x="3888" y="433"/>
              <a:chExt cx="726" cy="912"/>
            </a:xfrm>
          </p:grpSpPr>
          <p:sp>
            <p:nvSpPr>
              <p:cNvPr id="59509" name="Line 23">
                <a:extLst>
                  <a:ext uri="{FF2B5EF4-FFF2-40B4-BE49-F238E27FC236}">
                    <a16:creationId xmlns:a16="http://schemas.microsoft.com/office/drawing/2014/main" id="{C7F480C4-17F3-4DA9-8C4F-57DBF6C07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576"/>
                <a:ext cx="0" cy="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10" name="Rectangle 24">
                <a:extLst>
                  <a:ext uri="{FF2B5EF4-FFF2-40B4-BE49-F238E27FC236}">
                    <a16:creationId xmlns:a16="http://schemas.microsoft.com/office/drawing/2014/main" id="{0DE0E35E-747D-4471-A9E2-A6EFB185A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912"/>
                <a:ext cx="233" cy="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>
                    <a:latin typeface="Times New Roman" panose="02020603050405020304" pitchFamily="18" charset="0"/>
                  </a:rPr>
                  <a:t>z</a:t>
                </a:r>
              </a:p>
            </p:txBody>
          </p:sp>
          <p:sp>
            <p:nvSpPr>
              <p:cNvPr id="59511" name="Line 25">
                <a:extLst>
                  <a:ext uri="{FF2B5EF4-FFF2-40B4-BE49-F238E27FC236}">
                    <a16:creationId xmlns:a16="http://schemas.microsoft.com/office/drawing/2014/main" id="{308C2734-2ED0-4063-964F-BA1476043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576"/>
                <a:ext cx="4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12" name="Rectangle 26">
                <a:extLst>
                  <a:ext uri="{FF2B5EF4-FFF2-40B4-BE49-F238E27FC236}">
                    <a16:creationId xmlns:a16="http://schemas.microsoft.com/office/drawing/2014/main" id="{D2E1C990-A95A-4E48-BF15-E2927BD83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433"/>
                <a:ext cx="244" cy="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>
                    <a:latin typeface="Times New Roman" panose="02020603050405020304" pitchFamily="18" charset="0"/>
                  </a:rPr>
                  <a:t>x</a:t>
                </a:r>
              </a:p>
            </p:txBody>
          </p:sp>
        </p:grpSp>
        <p:sp>
          <p:nvSpPr>
            <p:cNvPr id="59411" name="Line 27">
              <a:extLst>
                <a:ext uri="{FF2B5EF4-FFF2-40B4-BE49-F238E27FC236}">
                  <a16:creationId xmlns:a16="http://schemas.microsoft.com/office/drawing/2014/main" id="{B6700924-57E0-4659-BC7A-451971244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5" y="1244"/>
              <a:ext cx="0" cy="2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2" name="Line 28">
              <a:extLst>
                <a:ext uri="{FF2B5EF4-FFF2-40B4-BE49-F238E27FC236}">
                  <a16:creationId xmlns:a16="http://schemas.microsoft.com/office/drawing/2014/main" id="{84FB897E-1774-4241-B8F2-3EEDCE5D1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3" y="1244"/>
              <a:ext cx="0" cy="25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3" name="Line 29">
              <a:extLst>
                <a:ext uri="{FF2B5EF4-FFF2-40B4-BE49-F238E27FC236}">
                  <a16:creationId xmlns:a16="http://schemas.microsoft.com/office/drawing/2014/main" id="{88A48E3F-B4F0-44EF-B8D8-C1AF04BD1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2" y="1244"/>
              <a:ext cx="0" cy="26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4" name="Line 30">
              <a:extLst>
                <a:ext uri="{FF2B5EF4-FFF2-40B4-BE49-F238E27FC236}">
                  <a16:creationId xmlns:a16="http://schemas.microsoft.com/office/drawing/2014/main" id="{5A3F6FC8-B280-4C19-A5E6-298A2E33E7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8" y="1244"/>
              <a:ext cx="0" cy="26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5" name="Line 31">
              <a:extLst>
                <a:ext uri="{FF2B5EF4-FFF2-40B4-BE49-F238E27FC236}">
                  <a16:creationId xmlns:a16="http://schemas.microsoft.com/office/drawing/2014/main" id="{27D25159-B591-4420-A6A6-327BC0F42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4" y="1244"/>
              <a:ext cx="0" cy="26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6" name="Line 32">
              <a:extLst>
                <a:ext uri="{FF2B5EF4-FFF2-40B4-BE49-F238E27FC236}">
                  <a16:creationId xmlns:a16="http://schemas.microsoft.com/office/drawing/2014/main" id="{00D4864A-5FEE-4FE3-A640-609D4A7C1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7" y="1244"/>
              <a:ext cx="0" cy="25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7" name="Line 33">
              <a:extLst>
                <a:ext uri="{FF2B5EF4-FFF2-40B4-BE49-F238E27FC236}">
                  <a16:creationId xmlns:a16="http://schemas.microsoft.com/office/drawing/2014/main" id="{D2C414AB-2497-4107-BDB0-CBB3A24972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2" y="1244"/>
              <a:ext cx="0" cy="26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8" name="Line 34">
              <a:extLst>
                <a:ext uri="{FF2B5EF4-FFF2-40B4-BE49-F238E27FC236}">
                  <a16:creationId xmlns:a16="http://schemas.microsoft.com/office/drawing/2014/main" id="{5E94F6DA-7C11-4E8C-9DC1-75C9ECE3A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9" y="1244"/>
              <a:ext cx="0" cy="26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19" name="Group 35">
              <a:extLst>
                <a:ext uri="{FF2B5EF4-FFF2-40B4-BE49-F238E27FC236}">
                  <a16:creationId xmlns:a16="http://schemas.microsoft.com/office/drawing/2014/main" id="{347680F7-F42C-442E-B74F-CB9D666E15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1" y="1733"/>
              <a:ext cx="288" cy="326"/>
              <a:chOff x="2880" y="1584"/>
              <a:chExt cx="288" cy="288"/>
            </a:xfrm>
          </p:grpSpPr>
          <p:sp>
            <p:nvSpPr>
              <p:cNvPr id="59507" name="Line 36">
                <a:extLst>
                  <a:ext uri="{FF2B5EF4-FFF2-40B4-BE49-F238E27FC236}">
                    <a16:creationId xmlns:a16="http://schemas.microsoft.com/office/drawing/2014/main" id="{89D9377E-D70F-46C4-9747-BC98AE9DA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1585"/>
                <a:ext cx="0" cy="2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08" name="Line 37">
                <a:extLst>
                  <a:ext uri="{FF2B5EF4-FFF2-40B4-BE49-F238E27FC236}">
                    <a16:creationId xmlns:a16="http://schemas.microsoft.com/office/drawing/2014/main" id="{2D83A852-855E-4209-A02D-035EBBB98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9" y="1584"/>
                <a:ext cx="23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420" name="Group 38">
              <a:extLst>
                <a:ext uri="{FF2B5EF4-FFF2-40B4-BE49-F238E27FC236}">
                  <a16:creationId xmlns:a16="http://schemas.microsoft.com/office/drawing/2014/main" id="{7863A755-0DA6-405F-A8BE-5F4A03BE4B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" y="1406"/>
              <a:ext cx="288" cy="327"/>
              <a:chOff x="1776" y="1296"/>
              <a:chExt cx="288" cy="288"/>
            </a:xfrm>
          </p:grpSpPr>
          <p:sp>
            <p:nvSpPr>
              <p:cNvPr id="59505" name="Line 39">
                <a:extLst>
                  <a:ext uri="{FF2B5EF4-FFF2-40B4-BE49-F238E27FC236}">
                    <a16:creationId xmlns:a16="http://schemas.microsoft.com/office/drawing/2014/main" id="{73CF7605-1A71-4176-9595-7758FD0D61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1297"/>
                <a:ext cx="0" cy="2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06" name="Line 40">
                <a:extLst>
                  <a:ext uri="{FF2B5EF4-FFF2-40B4-BE49-F238E27FC236}">
                    <a16:creationId xmlns:a16="http://schemas.microsoft.com/office/drawing/2014/main" id="{65646D0F-85EB-4761-9550-ABB76536B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5" y="1296"/>
                <a:ext cx="23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421" name="Group 41">
              <a:extLst>
                <a:ext uri="{FF2B5EF4-FFF2-40B4-BE49-F238E27FC236}">
                  <a16:creationId xmlns:a16="http://schemas.microsoft.com/office/drawing/2014/main" id="{3B66F7F5-A2E9-4849-92E4-2D1885556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4" y="1352"/>
              <a:ext cx="288" cy="326"/>
              <a:chOff x="1392" y="1248"/>
              <a:chExt cx="288" cy="288"/>
            </a:xfrm>
          </p:grpSpPr>
          <p:sp>
            <p:nvSpPr>
              <p:cNvPr id="59503" name="Line 42">
                <a:extLst>
                  <a:ext uri="{FF2B5EF4-FFF2-40B4-BE49-F238E27FC236}">
                    <a16:creationId xmlns:a16="http://schemas.microsoft.com/office/drawing/2014/main" id="{A324664C-F08F-4238-B843-6CA466B2F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249"/>
                <a:ext cx="0" cy="2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04" name="Line 43">
                <a:extLst>
                  <a:ext uri="{FF2B5EF4-FFF2-40B4-BE49-F238E27FC236}">
                    <a16:creationId xmlns:a16="http://schemas.microsoft.com/office/drawing/2014/main" id="{7E44A85E-FC84-4696-A903-A1E6BEAE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1" y="1248"/>
                <a:ext cx="23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422" name="Group 44">
              <a:extLst>
                <a:ext uri="{FF2B5EF4-FFF2-40B4-BE49-F238E27FC236}">
                  <a16:creationId xmlns:a16="http://schemas.microsoft.com/office/drawing/2014/main" id="{591AC50B-ABB8-4094-8F71-5A00FE5041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6" y="1777"/>
              <a:ext cx="1278" cy="815"/>
              <a:chOff x="3956" y="1777"/>
              <a:chExt cx="1278" cy="815"/>
            </a:xfrm>
          </p:grpSpPr>
          <p:grpSp>
            <p:nvGrpSpPr>
              <p:cNvPr id="59498" name="Group 45">
                <a:extLst>
                  <a:ext uri="{FF2B5EF4-FFF2-40B4-BE49-F238E27FC236}">
                    <a16:creationId xmlns:a16="http://schemas.microsoft.com/office/drawing/2014/main" id="{739C4D1D-0D29-44A3-8E9B-C56F0A4829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46" y="2005"/>
                <a:ext cx="288" cy="326"/>
                <a:chOff x="3216" y="1824"/>
                <a:chExt cx="288" cy="288"/>
              </a:xfrm>
            </p:grpSpPr>
            <p:sp>
              <p:nvSpPr>
                <p:cNvPr id="59501" name="Line 46">
                  <a:extLst>
                    <a:ext uri="{FF2B5EF4-FFF2-40B4-BE49-F238E27FC236}">
                      <a16:creationId xmlns:a16="http://schemas.microsoft.com/office/drawing/2014/main" id="{8421366E-B5BE-4848-94F9-CE18CE1DD6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1825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502" name="Line 47">
                  <a:extLst>
                    <a:ext uri="{FF2B5EF4-FFF2-40B4-BE49-F238E27FC236}">
                      <a16:creationId xmlns:a16="http://schemas.microsoft.com/office/drawing/2014/main" id="{FC4F3560-ECF7-4FC1-A736-34DEF1C715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5" y="1824"/>
                  <a:ext cx="23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9499" name="Rectangle 48">
                <a:extLst>
                  <a:ext uri="{FF2B5EF4-FFF2-40B4-BE49-F238E27FC236}">
                    <a16:creationId xmlns:a16="http://schemas.microsoft.com/office/drawing/2014/main" id="{754B244C-4251-4DDC-A47B-F2C0C9824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6" y="2159"/>
                <a:ext cx="295" cy="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>
                    <a:latin typeface="Times New Roman" panose="02020603050405020304" pitchFamily="18" charset="0"/>
                  </a:rPr>
                  <a:t>w</a:t>
                </a:r>
              </a:p>
            </p:txBody>
          </p:sp>
          <p:sp>
            <p:nvSpPr>
              <p:cNvPr id="59500" name="Rectangle 49">
                <a:extLst>
                  <a:ext uri="{FF2B5EF4-FFF2-40B4-BE49-F238E27FC236}">
                    <a16:creationId xmlns:a16="http://schemas.microsoft.com/office/drawing/2014/main" id="{E2D687E2-F2B1-4C15-99A7-86BE27F18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0" y="1777"/>
                <a:ext cx="245" cy="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>
                    <a:latin typeface="Times New Roman" panose="02020603050405020304" pitchFamily="18" charset="0"/>
                  </a:rPr>
                  <a:t>u</a:t>
                </a:r>
              </a:p>
            </p:txBody>
          </p:sp>
        </p:grpSp>
        <p:grpSp>
          <p:nvGrpSpPr>
            <p:cNvPr id="59423" name="Group 50">
              <a:extLst>
                <a:ext uri="{FF2B5EF4-FFF2-40B4-BE49-F238E27FC236}">
                  <a16:creationId xmlns:a16="http://schemas.microsoft.com/office/drawing/2014/main" id="{70A343B6-E833-4FEE-9E03-0F9EA65820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3314"/>
              <a:ext cx="194" cy="500"/>
              <a:chOff x="1538" y="2977"/>
              <a:chExt cx="285" cy="441"/>
            </a:xfrm>
          </p:grpSpPr>
          <p:sp>
            <p:nvSpPr>
              <p:cNvPr id="59495" name="Line 51">
                <a:extLst>
                  <a:ext uri="{FF2B5EF4-FFF2-40B4-BE49-F238E27FC236}">
                    <a16:creationId xmlns:a16="http://schemas.microsoft.com/office/drawing/2014/main" id="{4C8354BA-6858-4270-BD50-EC5F7DCA0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8" y="3077"/>
                <a:ext cx="232" cy="34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96" name="Oval 52">
                <a:extLst>
                  <a:ext uri="{FF2B5EF4-FFF2-40B4-BE49-F238E27FC236}">
                    <a16:creationId xmlns:a16="http://schemas.microsoft.com/office/drawing/2014/main" id="{EE0EFC41-5A3E-4328-ACB2-BAD1CB2C2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1745" y="3097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497" name="Oval 53">
                <a:extLst>
                  <a:ext uri="{FF2B5EF4-FFF2-40B4-BE49-F238E27FC236}">
                    <a16:creationId xmlns:a16="http://schemas.microsoft.com/office/drawing/2014/main" id="{3472B7D9-32F1-4DD9-AC36-72809317C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1671" y="3022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59424" name="Group 54">
              <a:extLst>
                <a:ext uri="{FF2B5EF4-FFF2-40B4-BE49-F238E27FC236}">
                  <a16:creationId xmlns:a16="http://schemas.microsoft.com/office/drawing/2014/main" id="{9C813746-6D4C-4A32-9552-9946149A06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2985"/>
              <a:ext cx="194" cy="500"/>
              <a:chOff x="1538" y="2689"/>
              <a:chExt cx="285" cy="441"/>
            </a:xfrm>
          </p:grpSpPr>
          <p:sp>
            <p:nvSpPr>
              <p:cNvPr id="59492" name="Line 55">
                <a:extLst>
                  <a:ext uri="{FF2B5EF4-FFF2-40B4-BE49-F238E27FC236}">
                    <a16:creationId xmlns:a16="http://schemas.microsoft.com/office/drawing/2014/main" id="{CC106D92-D526-415E-8825-5B175CE7C0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8" y="2789"/>
                <a:ext cx="232" cy="34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93" name="Oval 56">
                <a:extLst>
                  <a:ext uri="{FF2B5EF4-FFF2-40B4-BE49-F238E27FC236}">
                    <a16:creationId xmlns:a16="http://schemas.microsoft.com/office/drawing/2014/main" id="{139F241B-FC7A-43F4-9AD6-3736B7FD4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1745" y="2809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494" name="Oval 57">
                <a:extLst>
                  <a:ext uri="{FF2B5EF4-FFF2-40B4-BE49-F238E27FC236}">
                    <a16:creationId xmlns:a16="http://schemas.microsoft.com/office/drawing/2014/main" id="{427F3F84-2729-40B1-9218-CB5555C21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1671" y="2734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59425" name="Group 58">
              <a:extLst>
                <a:ext uri="{FF2B5EF4-FFF2-40B4-BE49-F238E27FC236}">
                  <a16:creationId xmlns:a16="http://schemas.microsoft.com/office/drawing/2014/main" id="{BFB8FFCF-D491-4824-8590-3B4D4C399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6" y="2604"/>
              <a:ext cx="195" cy="500"/>
              <a:chOff x="1586" y="2353"/>
              <a:chExt cx="285" cy="441"/>
            </a:xfrm>
          </p:grpSpPr>
          <p:sp>
            <p:nvSpPr>
              <p:cNvPr id="59489" name="Line 59">
                <a:extLst>
                  <a:ext uri="{FF2B5EF4-FFF2-40B4-BE49-F238E27FC236}">
                    <a16:creationId xmlns:a16="http://schemas.microsoft.com/office/drawing/2014/main" id="{5EDEE29A-6835-4225-930D-7BF9D99F3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6" y="2453"/>
                <a:ext cx="232" cy="34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90" name="Oval 60">
                <a:extLst>
                  <a:ext uri="{FF2B5EF4-FFF2-40B4-BE49-F238E27FC236}">
                    <a16:creationId xmlns:a16="http://schemas.microsoft.com/office/drawing/2014/main" id="{8EAF9C5D-4083-436C-8701-FF6ADEE6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1793" y="2473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491" name="Oval 61">
                <a:extLst>
                  <a:ext uri="{FF2B5EF4-FFF2-40B4-BE49-F238E27FC236}">
                    <a16:creationId xmlns:a16="http://schemas.microsoft.com/office/drawing/2014/main" id="{FD445E55-1399-4694-AA67-9FA1EEA72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1719" y="2398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59426" name="Group 62">
              <a:extLst>
                <a:ext uri="{FF2B5EF4-FFF2-40B4-BE49-F238E27FC236}">
                  <a16:creationId xmlns:a16="http://schemas.microsoft.com/office/drawing/2014/main" id="{C6B464C3-3DF4-485C-A42D-387C4FBED0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2224"/>
              <a:ext cx="194" cy="500"/>
              <a:chOff x="1538" y="2017"/>
              <a:chExt cx="285" cy="441"/>
            </a:xfrm>
          </p:grpSpPr>
          <p:sp>
            <p:nvSpPr>
              <p:cNvPr id="59486" name="Line 63">
                <a:extLst>
                  <a:ext uri="{FF2B5EF4-FFF2-40B4-BE49-F238E27FC236}">
                    <a16:creationId xmlns:a16="http://schemas.microsoft.com/office/drawing/2014/main" id="{D2DCFA9D-D517-47B2-BA9F-8E3E5809F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8" y="2117"/>
                <a:ext cx="232" cy="34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87" name="Oval 64">
                <a:extLst>
                  <a:ext uri="{FF2B5EF4-FFF2-40B4-BE49-F238E27FC236}">
                    <a16:creationId xmlns:a16="http://schemas.microsoft.com/office/drawing/2014/main" id="{F0D1152E-22A6-41ED-A200-DC8F31529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1745" y="2137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488" name="Oval 65">
                <a:extLst>
                  <a:ext uri="{FF2B5EF4-FFF2-40B4-BE49-F238E27FC236}">
                    <a16:creationId xmlns:a16="http://schemas.microsoft.com/office/drawing/2014/main" id="{5729C4A3-8BAC-4685-A5A2-5C13CB08A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1671" y="2062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59427" name="Group 66">
              <a:extLst>
                <a:ext uri="{FF2B5EF4-FFF2-40B4-BE49-F238E27FC236}">
                  <a16:creationId xmlns:a16="http://schemas.microsoft.com/office/drawing/2014/main" id="{A5A6A6E1-8921-4A57-BC6D-9A47A9EFC5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9" y="2332"/>
              <a:ext cx="195" cy="500"/>
              <a:chOff x="1970" y="2113"/>
              <a:chExt cx="285" cy="441"/>
            </a:xfrm>
          </p:grpSpPr>
          <p:sp>
            <p:nvSpPr>
              <p:cNvPr id="59483" name="Line 67">
                <a:extLst>
                  <a:ext uri="{FF2B5EF4-FFF2-40B4-BE49-F238E27FC236}">
                    <a16:creationId xmlns:a16="http://schemas.microsoft.com/office/drawing/2014/main" id="{918EC643-0771-4CFA-AF4C-3B1FB5E522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2213"/>
                <a:ext cx="232" cy="34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84" name="Oval 68">
                <a:extLst>
                  <a:ext uri="{FF2B5EF4-FFF2-40B4-BE49-F238E27FC236}">
                    <a16:creationId xmlns:a16="http://schemas.microsoft.com/office/drawing/2014/main" id="{A1AAF4D9-0DD0-4A6E-9207-5E32D4A14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2177" y="2233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485" name="Oval 69">
                <a:extLst>
                  <a:ext uri="{FF2B5EF4-FFF2-40B4-BE49-F238E27FC236}">
                    <a16:creationId xmlns:a16="http://schemas.microsoft.com/office/drawing/2014/main" id="{1DBA363C-9E5B-4831-B615-7C2997A53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2103" y="2158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59428" name="Group 70">
              <a:extLst>
                <a:ext uri="{FF2B5EF4-FFF2-40B4-BE49-F238E27FC236}">
                  <a16:creationId xmlns:a16="http://schemas.microsoft.com/office/drawing/2014/main" id="{B1D6207A-C16F-4E72-92EA-6DAD14AD3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9" y="2659"/>
              <a:ext cx="195" cy="500"/>
              <a:chOff x="1970" y="2401"/>
              <a:chExt cx="285" cy="441"/>
            </a:xfrm>
          </p:grpSpPr>
          <p:sp>
            <p:nvSpPr>
              <p:cNvPr id="59480" name="Line 71">
                <a:extLst>
                  <a:ext uri="{FF2B5EF4-FFF2-40B4-BE49-F238E27FC236}">
                    <a16:creationId xmlns:a16="http://schemas.microsoft.com/office/drawing/2014/main" id="{C97DA7AE-6420-470E-BB71-F89274B737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2501"/>
                <a:ext cx="232" cy="34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81" name="Oval 72">
                <a:extLst>
                  <a:ext uri="{FF2B5EF4-FFF2-40B4-BE49-F238E27FC236}">
                    <a16:creationId xmlns:a16="http://schemas.microsoft.com/office/drawing/2014/main" id="{B7F7E23D-C523-4D37-B9EF-6B89B3FE0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2177" y="2521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482" name="Oval 73">
                <a:extLst>
                  <a:ext uri="{FF2B5EF4-FFF2-40B4-BE49-F238E27FC236}">
                    <a16:creationId xmlns:a16="http://schemas.microsoft.com/office/drawing/2014/main" id="{0B093084-625A-4A4C-A4E7-36F79ECF4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2103" y="2446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59429" name="Group 74">
              <a:extLst>
                <a:ext uri="{FF2B5EF4-FFF2-40B4-BE49-F238E27FC236}">
                  <a16:creationId xmlns:a16="http://schemas.microsoft.com/office/drawing/2014/main" id="{E35AB2BD-BBA3-40B9-BFC6-B68AAB9456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9" y="3366"/>
              <a:ext cx="195" cy="500"/>
              <a:chOff x="1970" y="3025"/>
              <a:chExt cx="285" cy="441"/>
            </a:xfrm>
          </p:grpSpPr>
          <p:sp>
            <p:nvSpPr>
              <p:cNvPr id="59477" name="Line 75">
                <a:extLst>
                  <a:ext uri="{FF2B5EF4-FFF2-40B4-BE49-F238E27FC236}">
                    <a16:creationId xmlns:a16="http://schemas.microsoft.com/office/drawing/2014/main" id="{B2F94CE4-337C-4FF0-9464-F0E1949D29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125"/>
                <a:ext cx="232" cy="34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8" name="Oval 76">
                <a:extLst>
                  <a:ext uri="{FF2B5EF4-FFF2-40B4-BE49-F238E27FC236}">
                    <a16:creationId xmlns:a16="http://schemas.microsoft.com/office/drawing/2014/main" id="{1EA2499F-882C-4701-B3CF-329E483CF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2177" y="3145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479" name="Oval 77">
                <a:extLst>
                  <a:ext uri="{FF2B5EF4-FFF2-40B4-BE49-F238E27FC236}">
                    <a16:creationId xmlns:a16="http://schemas.microsoft.com/office/drawing/2014/main" id="{823A3D16-DC4D-4EA8-843F-796296BBB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2103" y="3070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59430" name="Group 78">
              <a:extLst>
                <a:ext uri="{FF2B5EF4-FFF2-40B4-BE49-F238E27FC236}">
                  <a16:creationId xmlns:a16="http://schemas.microsoft.com/office/drawing/2014/main" id="{0DFE009C-AA34-4EC7-AAE7-FABB7D3671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9" y="2985"/>
              <a:ext cx="195" cy="500"/>
              <a:chOff x="1970" y="2689"/>
              <a:chExt cx="285" cy="441"/>
            </a:xfrm>
          </p:grpSpPr>
          <p:sp>
            <p:nvSpPr>
              <p:cNvPr id="59474" name="Line 79">
                <a:extLst>
                  <a:ext uri="{FF2B5EF4-FFF2-40B4-BE49-F238E27FC236}">
                    <a16:creationId xmlns:a16="http://schemas.microsoft.com/office/drawing/2014/main" id="{EC6888F1-8F15-4381-9127-AFDBED43E3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2789"/>
                <a:ext cx="232" cy="34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5" name="Oval 80">
                <a:extLst>
                  <a:ext uri="{FF2B5EF4-FFF2-40B4-BE49-F238E27FC236}">
                    <a16:creationId xmlns:a16="http://schemas.microsoft.com/office/drawing/2014/main" id="{2576D174-7C33-43E1-8C0F-44FF17985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2177" y="2809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476" name="Oval 81">
                <a:extLst>
                  <a:ext uri="{FF2B5EF4-FFF2-40B4-BE49-F238E27FC236}">
                    <a16:creationId xmlns:a16="http://schemas.microsoft.com/office/drawing/2014/main" id="{FA468CDA-55B2-4A0C-BB05-0933E908B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2103" y="2734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9431" name="Line 82">
              <a:extLst>
                <a:ext uri="{FF2B5EF4-FFF2-40B4-BE49-F238E27FC236}">
                  <a16:creationId xmlns:a16="http://schemas.microsoft.com/office/drawing/2014/main" id="{1660E2A5-D0ED-49BD-86A1-6BFF9B3D2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1" y="39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32" name="Text Box 83">
              <a:extLst>
                <a:ext uri="{FF2B5EF4-FFF2-40B4-BE49-F238E27FC236}">
                  <a16:creationId xmlns:a16="http://schemas.microsoft.com/office/drawing/2014/main" id="{B5B62155-E9DB-4278-BC7D-76FCF5B49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0" y="739"/>
              <a:ext cx="245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>
                  <a:latin typeface="Times New Roman" panose="02020603050405020304" pitchFamily="18" charset="0"/>
                </a:rPr>
                <a:t>g</a:t>
              </a:r>
            </a:p>
          </p:txBody>
        </p:sp>
        <p:grpSp>
          <p:nvGrpSpPr>
            <p:cNvPr id="59433" name="Group 84">
              <a:extLst>
                <a:ext uri="{FF2B5EF4-FFF2-40B4-BE49-F238E27FC236}">
                  <a16:creationId xmlns:a16="http://schemas.microsoft.com/office/drawing/2014/main" id="{378AE34E-826A-47AE-BCFC-6736ADC96631}"/>
                </a:ext>
              </a:extLst>
            </p:cNvPr>
            <p:cNvGrpSpPr>
              <a:grpSpLocks/>
            </p:cNvGrpSpPr>
            <p:nvPr/>
          </p:nvGrpSpPr>
          <p:grpSpPr bwMode="auto">
            <a:xfrm rot="939529">
              <a:off x="230" y="917"/>
              <a:ext cx="2016" cy="768"/>
              <a:chOff x="288" y="1488"/>
              <a:chExt cx="2016" cy="480"/>
            </a:xfrm>
          </p:grpSpPr>
          <p:sp>
            <p:nvSpPr>
              <p:cNvPr id="59457" name="Rectangle 85">
                <a:extLst>
                  <a:ext uri="{FF2B5EF4-FFF2-40B4-BE49-F238E27FC236}">
                    <a16:creationId xmlns:a16="http://schemas.microsoft.com/office/drawing/2014/main" id="{1822C19A-36FD-44D6-BAEC-A5A6AA90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1488"/>
                <a:ext cx="2016" cy="4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458" name="Line 86">
                <a:extLst>
                  <a:ext uri="{FF2B5EF4-FFF2-40B4-BE49-F238E27FC236}">
                    <a16:creationId xmlns:a16="http://schemas.microsoft.com/office/drawing/2014/main" id="{E6E460A0-27FB-45B8-B229-341CD13BDB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1584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59" name="Line 87">
                <a:extLst>
                  <a:ext uri="{FF2B5EF4-FFF2-40B4-BE49-F238E27FC236}">
                    <a16:creationId xmlns:a16="http://schemas.microsoft.com/office/drawing/2014/main" id="{A9ABE3D6-DF50-46FB-837B-D145383022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1728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0" name="Line 88">
                <a:extLst>
                  <a:ext uri="{FF2B5EF4-FFF2-40B4-BE49-F238E27FC236}">
                    <a16:creationId xmlns:a16="http://schemas.microsoft.com/office/drawing/2014/main" id="{6B18371F-2736-4174-938B-6BAF9CF32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1824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1" name="Line 89">
                <a:extLst>
                  <a:ext uri="{FF2B5EF4-FFF2-40B4-BE49-F238E27FC236}">
                    <a16:creationId xmlns:a16="http://schemas.microsoft.com/office/drawing/2014/main" id="{2A30960E-0D1B-4C5B-A830-52F8257CA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1920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2" name="Line 90">
                <a:extLst>
                  <a:ext uri="{FF2B5EF4-FFF2-40B4-BE49-F238E27FC236}">
                    <a16:creationId xmlns:a16="http://schemas.microsoft.com/office/drawing/2014/main" id="{B7FB8E9E-3560-43BD-AE72-0FD3D5AC6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1680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3" name="Line 91">
                <a:extLst>
                  <a:ext uri="{FF2B5EF4-FFF2-40B4-BE49-F238E27FC236}">
                    <a16:creationId xmlns:a16="http://schemas.microsoft.com/office/drawing/2014/main" id="{C5031D7F-A2FC-4F3B-B3B0-B0C6C3E890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4" name="Line 92">
                <a:extLst>
                  <a:ext uri="{FF2B5EF4-FFF2-40B4-BE49-F238E27FC236}">
                    <a16:creationId xmlns:a16="http://schemas.microsoft.com/office/drawing/2014/main" id="{A104490B-580D-427D-A2CB-1C1712883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5" name="Line 93">
                <a:extLst>
                  <a:ext uri="{FF2B5EF4-FFF2-40B4-BE49-F238E27FC236}">
                    <a16:creationId xmlns:a16="http://schemas.microsoft.com/office/drawing/2014/main" id="{DB2CCA0B-371E-4468-847C-BBEA9BB52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6" name="Line 94">
                <a:extLst>
                  <a:ext uri="{FF2B5EF4-FFF2-40B4-BE49-F238E27FC236}">
                    <a16:creationId xmlns:a16="http://schemas.microsoft.com/office/drawing/2014/main" id="{E0035DF6-15CE-4C70-AC79-A42AD18AE1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7" name="Line 95">
                <a:extLst>
                  <a:ext uri="{FF2B5EF4-FFF2-40B4-BE49-F238E27FC236}">
                    <a16:creationId xmlns:a16="http://schemas.microsoft.com/office/drawing/2014/main" id="{5A50B48A-FA2F-4AC4-8282-8D6E6C289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8" name="Line 96">
                <a:extLst>
                  <a:ext uri="{FF2B5EF4-FFF2-40B4-BE49-F238E27FC236}">
                    <a16:creationId xmlns:a16="http://schemas.microsoft.com/office/drawing/2014/main" id="{720E7FA6-70B5-4FFB-9706-61C8637028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9" name="Line 97">
                <a:extLst>
                  <a:ext uri="{FF2B5EF4-FFF2-40B4-BE49-F238E27FC236}">
                    <a16:creationId xmlns:a16="http://schemas.microsoft.com/office/drawing/2014/main" id="{910775BE-8CC2-4FC4-8896-B10E9890C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0" name="Line 98">
                <a:extLst>
                  <a:ext uri="{FF2B5EF4-FFF2-40B4-BE49-F238E27FC236}">
                    <a16:creationId xmlns:a16="http://schemas.microsoft.com/office/drawing/2014/main" id="{59D4F414-6D9C-4B99-AC11-5B9088A32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1" name="Line 99">
                <a:extLst>
                  <a:ext uri="{FF2B5EF4-FFF2-40B4-BE49-F238E27FC236}">
                    <a16:creationId xmlns:a16="http://schemas.microsoft.com/office/drawing/2014/main" id="{0CD1D13F-3277-4365-A02B-9BA9FE42B9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2" name="Line 100">
                <a:extLst>
                  <a:ext uri="{FF2B5EF4-FFF2-40B4-BE49-F238E27FC236}">
                    <a16:creationId xmlns:a16="http://schemas.microsoft.com/office/drawing/2014/main" id="{1531B91C-8750-41AB-A85A-016BC9353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3" name="Line 101">
                <a:extLst>
                  <a:ext uri="{FF2B5EF4-FFF2-40B4-BE49-F238E27FC236}">
                    <a16:creationId xmlns:a16="http://schemas.microsoft.com/office/drawing/2014/main" id="{BA87CF01-CE17-432E-8533-E1B338A16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34" name="Line 102">
              <a:extLst>
                <a:ext uri="{FF2B5EF4-FFF2-40B4-BE49-F238E27FC236}">
                  <a16:creationId xmlns:a16="http://schemas.microsoft.com/office/drawing/2014/main" id="{6D2E69A1-C27A-4B3F-8AB6-53460B9CF5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536"/>
              <a:ext cx="655" cy="16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35" name="Line 103">
              <a:extLst>
                <a:ext uri="{FF2B5EF4-FFF2-40B4-BE49-F238E27FC236}">
                  <a16:creationId xmlns:a16="http://schemas.microsoft.com/office/drawing/2014/main" id="{1FD7491C-A7E6-4425-9DA8-FF448B977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728"/>
              <a:ext cx="655" cy="16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36" name="Group 104">
              <a:extLst>
                <a:ext uri="{FF2B5EF4-FFF2-40B4-BE49-F238E27FC236}">
                  <a16:creationId xmlns:a16="http://schemas.microsoft.com/office/drawing/2014/main" id="{CD15277F-9078-41C2-91F5-4309F3E16585}"/>
                </a:ext>
              </a:extLst>
            </p:cNvPr>
            <p:cNvGrpSpPr>
              <a:grpSpLocks/>
            </p:cNvGrpSpPr>
            <p:nvPr/>
          </p:nvGrpSpPr>
          <p:grpSpPr bwMode="auto">
            <a:xfrm rot="1010829">
              <a:off x="312" y="1877"/>
              <a:ext cx="677" cy="804"/>
              <a:chOff x="3864" y="485"/>
              <a:chExt cx="677" cy="804"/>
            </a:xfrm>
          </p:grpSpPr>
          <p:sp>
            <p:nvSpPr>
              <p:cNvPr id="59453" name="Line 105">
                <a:extLst>
                  <a:ext uri="{FF2B5EF4-FFF2-40B4-BE49-F238E27FC236}">
                    <a16:creationId xmlns:a16="http://schemas.microsoft.com/office/drawing/2014/main" id="{104A34CB-490D-472F-8FDC-560F3EEFD9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4" y="570"/>
                <a:ext cx="0" cy="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54" name="Rectangle 106">
                <a:extLst>
                  <a:ext uri="{FF2B5EF4-FFF2-40B4-BE49-F238E27FC236}">
                    <a16:creationId xmlns:a16="http://schemas.microsoft.com/office/drawing/2014/main" id="{CC6F1E5D-75EB-4C66-A139-9DABAB36C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9" y="855"/>
                <a:ext cx="233" cy="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>
                    <a:latin typeface="Times New Roman" panose="02020603050405020304" pitchFamily="18" charset="0"/>
                  </a:rPr>
                  <a:t>z</a:t>
                </a:r>
              </a:p>
            </p:txBody>
          </p:sp>
          <p:sp>
            <p:nvSpPr>
              <p:cNvPr id="59455" name="Line 107">
                <a:extLst>
                  <a:ext uri="{FF2B5EF4-FFF2-40B4-BE49-F238E27FC236}">
                    <a16:creationId xmlns:a16="http://schemas.microsoft.com/office/drawing/2014/main" id="{5EB9B34B-6FEE-4153-9F68-993DFF5216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4" y="570"/>
                <a:ext cx="4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56" name="Rectangle 108">
                <a:extLst>
                  <a:ext uri="{FF2B5EF4-FFF2-40B4-BE49-F238E27FC236}">
                    <a16:creationId xmlns:a16="http://schemas.microsoft.com/office/drawing/2014/main" id="{F1315478-2923-4532-B217-93DB10B4F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485"/>
                <a:ext cx="245" cy="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>
                    <a:latin typeface="Times New Roman" panose="02020603050405020304" pitchFamily="18" charset="0"/>
                  </a:rPr>
                  <a:t>x</a:t>
                </a:r>
              </a:p>
            </p:txBody>
          </p:sp>
        </p:grpSp>
        <p:sp>
          <p:nvSpPr>
            <p:cNvPr id="59437" name="Line 109">
              <a:extLst>
                <a:ext uri="{FF2B5EF4-FFF2-40B4-BE49-F238E27FC236}">
                  <a16:creationId xmlns:a16="http://schemas.microsoft.com/office/drawing/2014/main" id="{13CBCF54-BD68-4D10-98F4-63F2C782E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1968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38" name="Freeform 110">
              <a:extLst>
                <a:ext uri="{FF2B5EF4-FFF2-40B4-BE49-F238E27FC236}">
                  <a16:creationId xmlns:a16="http://schemas.microsoft.com/office/drawing/2014/main" id="{026A4D4D-8E1D-4DE7-8248-04AE37DE8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1763"/>
              <a:ext cx="96" cy="192"/>
            </a:xfrm>
            <a:custGeom>
              <a:avLst/>
              <a:gdLst>
                <a:gd name="T0" fmla="*/ 96 w 96"/>
                <a:gd name="T1" fmla="*/ 192 h 192"/>
                <a:gd name="T2" fmla="*/ 0 w 96"/>
                <a:gd name="T3" fmla="*/ 96 h 192"/>
                <a:gd name="T4" fmla="*/ 96 w 96"/>
                <a:gd name="T5" fmla="*/ 0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96" y="192"/>
                  </a:moveTo>
                  <a:cubicBezTo>
                    <a:pt x="48" y="160"/>
                    <a:pt x="0" y="128"/>
                    <a:pt x="0" y="96"/>
                  </a:cubicBezTo>
                  <a:cubicBezTo>
                    <a:pt x="0" y="64"/>
                    <a:pt x="48" y="32"/>
                    <a:pt x="96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39" name="Text Box 111">
              <a:extLst>
                <a:ext uri="{FF2B5EF4-FFF2-40B4-BE49-F238E27FC236}">
                  <a16:creationId xmlns:a16="http://schemas.microsoft.com/office/drawing/2014/main" id="{F194387C-DEAC-45A7-900D-2849E6B9A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658"/>
              <a:ext cx="274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>
                  <a:latin typeface="Symbol" panose="05050102010706020507" pitchFamily="18" charset="2"/>
                </a:rPr>
                <a:t>a</a:t>
              </a:r>
            </a:p>
          </p:txBody>
        </p:sp>
        <p:sp>
          <p:nvSpPr>
            <p:cNvPr id="59440" name="Text Box 112">
              <a:extLst>
                <a:ext uri="{FF2B5EF4-FFF2-40B4-BE49-F238E27FC236}">
                  <a16:creationId xmlns:a16="http://schemas.microsoft.com/office/drawing/2014/main" id="{DE276674-0419-493C-BBEE-55B90CAB4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" y="417"/>
              <a:ext cx="1422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>
                  <a:latin typeface="Times New Roman" panose="02020603050405020304" pitchFamily="18" charset="0"/>
                </a:rPr>
                <a:t>Slope=S=tan</a:t>
              </a:r>
              <a:r>
                <a:rPr lang="en-US" altLang="en-US" sz="2400">
                  <a:latin typeface="Symbol" panose="05050102010706020507" pitchFamily="18" charset="2"/>
                </a:rPr>
                <a:t>a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59441" name="Group 113">
              <a:extLst>
                <a:ext uri="{FF2B5EF4-FFF2-40B4-BE49-F238E27FC236}">
                  <a16:creationId xmlns:a16="http://schemas.microsoft.com/office/drawing/2014/main" id="{46E960DB-D580-405A-B6E8-AA997CFC95EB}"/>
                </a:ext>
              </a:extLst>
            </p:cNvPr>
            <p:cNvGrpSpPr>
              <a:grpSpLocks/>
            </p:cNvGrpSpPr>
            <p:nvPr/>
          </p:nvGrpSpPr>
          <p:grpSpPr bwMode="auto">
            <a:xfrm rot="904813">
              <a:off x="870" y="1245"/>
              <a:ext cx="1239" cy="792"/>
              <a:chOff x="3972" y="1790"/>
              <a:chExt cx="1239" cy="792"/>
            </a:xfrm>
          </p:grpSpPr>
          <p:grpSp>
            <p:nvGrpSpPr>
              <p:cNvPr id="59448" name="Group 114">
                <a:extLst>
                  <a:ext uri="{FF2B5EF4-FFF2-40B4-BE49-F238E27FC236}">
                    <a16:creationId xmlns:a16="http://schemas.microsoft.com/office/drawing/2014/main" id="{BA81790F-5C11-40C9-A6A5-EA0D8D84CE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23" y="2001"/>
                <a:ext cx="288" cy="326"/>
                <a:chOff x="3216" y="1824"/>
                <a:chExt cx="288" cy="288"/>
              </a:xfrm>
            </p:grpSpPr>
            <p:sp>
              <p:nvSpPr>
                <p:cNvPr id="59451" name="Line 115">
                  <a:extLst>
                    <a:ext uri="{FF2B5EF4-FFF2-40B4-BE49-F238E27FC236}">
                      <a16:creationId xmlns:a16="http://schemas.microsoft.com/office/drawing/2014/main" id="{0D5CDC65-E9A7-45B1-B221-2873502FA5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1825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452" name="Line 116">
                  <a:extLst>
                    <a:ext uri="{FF2B5EF4-FFF2-40B4-BE49-F238E27FC236}">
                      <a16:creationId xmlns:a16="http://schemas.microsoft.com/office/drawing/2014/main" id="{11A069F3-65CA-45D1-97CD-489A085254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5" y="1824"/>
                  <a:ext cx="23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9449" name="Rectangle 117">
                <a:extLst>
                  <a:ext uri="{FF2B5EF4-FFF2-40B4-BE49-F238E27FC236}">
                    <a16:creationId xmlns:a16="http://schemas.microsoft.com/office/drawing/2014/main" id="{DBF5A8DB-D1FE-42BF-8126-167A69D9A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2" y="2148"/>
                <a:ext cx="295" cy="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>
                    <a:latin typeface="Times New Roman" panose="02020603050405020304" pitchFamily="18" charset="0"/>
                  </a:rPr>
                  <a:t>w</a:t>
                </a:r>
              </a:p>
            </p:txBody>
          </p:sp>
          <p:sp>
            <p:nvSpPr>
              <p:cNvPr id="59450" name="Rectangle 118">
                <a:extLst>
                  <a:ext uri="{FF2B5EF4-FFF2-40B4-BE49-F238E27FC236}">
                    <a16:creationId xmlns:a16="http://schemas.microsoft.com/office/drawing/2014/main" id="{8280FD84-4D24-427E-AEAB-3656DC12C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1" y="1790"/>
                <a:ext cx="245" cy="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>
                    <a:latin typeface="Times New Roman" panose="02020603050405020304" pitchFamily="18" charset="0"/>
                  </a:rPr>
                  <a:t>u</a:t>
                </a:r>
              </a:p>
            </p:txBody>
          </p:sp>
        </p:grpSp>
        <p:grpSp>
          <p:nvGrpSpPr>
            <p:cNvPr id="59442" name="Group 119">
              <a:extLst>
                <a:ext uri="{FF2B5EF4-FFF2-40B4-BE49-F238E27FC236}">
                  <a16:creationId xmlns:a16="http://schemas.microsoft.com/office/drawing/2014/main" id="{85FE7E34-5791-42AA-A72F-EADB10648A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" y="1219"/>
              <a:ext cx="194" cy="500"/>
              <a:chOff x="1538" y="2017"/>
              <a:chExt cx="285" cy="441"/>
            </a:xfrm>
          </p:grpSpPr>
          <p:sp>
            <p:nvSpPr>
              <p:cNvPr id="59445" name="Line 120">
                <a:extLst>
                  <a:ext uri="{FF2B5EF4-FFF2-40B4-BE49-F238E27FC236}">
                    <a16:creationId xmlns:a16="http://schemas.microsoft.com/office/drawing/2014/main" id="{3BE8967F-AAC6-455A-902D-357DB0E5F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8" y="2117"/>
                <a:ext cx="232" cy="34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46" name="Oval 121">
                <a:extLst>
                  <a:ext uri="{FF2B5EF4-FFF2-40B4-BE49-F238E27FC236}">
                    <a16:creationId xmlns:a16="http://schemas.microsoft.com/office/drawing/2014/main" id="{095F20A5-DD3E-4328-BEDB-3F1F05F97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1745" y="2137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447" name="Oval 122">
                <a:extLst>
                  <a:ext uri="{FF2B5EF4-FFF2-40B4-BE49-F238E27FC236}">
                    <a16:creationId xmlns:a16="http://schemas.microsoft.com/office/drawing/2014/main" id="{25BF283F-2377-4DF4-82FA-77EA6FE70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100000">
                <a:off x="1671" y="2062"/>
                <a:ext cx="124" cy="3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9443" name="Text Box 123">
              <a:extLst>
                <a:ext uri="{FF2B5EF4-FFF2-40B4-BE49-F238E27FC236}">
                  <a16:creationId xmlns:a16="http://schemas.microsoft.com/office/drawing/2014/main" id="{C9875568-6043-47DC-9C67-529A1266F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176"/>
              <a:ext cx="1346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>
                  <a:latin typeface="Times New Roman" panose="02020603050405020304" pitchFamily="18" charset="0"/>
                </a:rPr>
                <a:t>River Section</a:t>
              </a:r>
            </a:p>
          </p:txBody>
        </p:sp>
        <p:sp>
          <p:nvSpPr>
            <p:cNvPr id="59444" name="Text Box 124">
              <a:extLst>
                <a:ext uri="{FF2B5EF4-FFF2-40B4-BE49-F238E27FC236}">
                  <a16:creationId xmlns:a16="http://schemas.microsoft.com/office/drawing/2014/main" id="{F5588F8E-F586-4092-9B01-A70F54C93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" y="194"/>
              <a:ext cx="1715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>
                  <a:latin typeface="Times New Roman" panose="02020603050405020304" pitchFamily="18" charset="0"/>
                </a:rPr>
                <a:t>Reservoir Section</a:t>
              </a:r>
            </a:p>
          </p:txBody>
        </p:sp>
      </p:grpSp>
      <p:sp>
        <p:nvSpPr>
          <p:cNvPr id="59396" name="Text Box 6">
            <a:extLst>
              <a:ext uri="{FF2B5EF4-FFF2-40B4-BE49-F238E27FC236}">
                <a16:creationId xmlns:a16="http://schemas.microsoft.com/office/drawing/2014/main" id="{F0A4FDCB-2AD8-4EEA-9F37-313F161A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0150" y="6530975"/>
            <a:ext cx="1319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latin typeface="Times New Roman" panose="02020603050405020304" pitchFamily="18" charset="0"/>
              </a:rPr>
              <a:t>(Courtesy of W2)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B1E5865-2CDB-424E-A61D-5C880E1C5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Hydrodynamics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87C8E335-47D2-4CD5-B543-C5121B333D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0029" y="1373415"/>
            <a:ext cx="8496300" cy="4800600"/>
          </a:xfrm>
        </p:spPr>
        <p:txBody>
          <a:bodyPr/>
          <a:lstStyle/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Water surface elevations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Horizontal/vertical velocities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Temperature/density/ice cover routines 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Vertical eddy viscosities/diffusivities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Flow/head boundaries 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Downstream selective withdrawal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Pipes, pumps, spillways, gates, internal/external weirs, pump-storage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Dynamic shading</a:t>
            </a:r>
          </a:p>
          <a:p>
            <a:pPr marL="233363" indent="-233363" eaLnBrk="1" hangingPunct="1">
              <a:spcBef>
                <a:spcPct val="0"/>
              </a:spcBef>
              <a:spcAft>
                <a:spcPct val="30000"/>
              </a:spcAft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633413" lvl="1" indent="-233363" eaLnBrk="1" hangingPunct="1">
              <a:spcBef>
                <a:spcPct val="0"/>
              </a:spcBef>
              <a:spcAft>
                <a:spcPct val="30000"/>
              </a:spcAft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B1E5865-2CDB-424E-A61D-5C880E1C5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9144000" cy="14224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</a:t>
            </a:r>
            <a:r>
              <a:rPr lang="en-US" b="1" i="0" u="none" strike="noStrike" baseline="0" dirty="0">
                <a:latin typeface="+mn-lt"/>
              </a:rPr>
              <a:t>Hydraulic Structures</a:t>
            </a:r>
            <a:endParaRPr lang="en-US" altLang="en-US" b="1" dirty="0">
              <a:latin typeface="+mn-lt"/>
              <a:ea typeface="ＭＳ Ｐゴシック" panose="020B0600070205080204" pitchFamily="34" charset="-128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A691DC5-6837-493E-B7B5-6AC92613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1133476"/>
            <a:ext cx="4333874" cy="222792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0BF5D04-E1B1-47B0-A922-FECD8AA4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8" y="3619500"/>
            <a:ext cx="43338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4723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2">
            <a:extLst>
              <a:ext uri="{FF2B5EF4-FFF2-40B4-BE49-F238E27FC236}">
                <a16:creationId xmlns:a16="http://schemas.microsoft.com/office/drawing/2014/main" id="{AE26F7AE-74AD-472E-A6A1-363AB3C2A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72596"/>
            <a:ext cx="9144000" cy="1516499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Hydrodynamics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3079" name="Rectangle 5">
            <a:extLst>
              <a:ext uri="{FF2B5EF4-FFF2-40B4-BE49-F238E27FC236}">
                <a16:creationId xmlns:a16="http://schemas.microsoft.com/office/drawing/2014/main" id="{57F04C81-E8F3-4CA7-9D85-AF01182DF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3074" name="Object 4">
            <a:extLst>
              <a:ext uri="{FF2B5EF4-FFF2-40B4-BE49-F238E27FC236}">
                <a16:creationId xmlns:a16="http://schemas.microsoft.com/office/drawing/2014/main" id="{D65A7019-AC6A-4682-8F1E-680B146892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14856"/>
              </p:ext>
            </p:extLst>
          </p:nvPr>
        </p:nvGraphicFramePr>
        <p:xfrm>
          <a:off x="3581668" y="804027"/>
          <a:ext cx="1677219" cy="56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Equation" r:id="rId3" imgW="1155700" imgH="393700" progId="Equation.3">
                  <p:embed/>
                </p:oleObj>
              </mc:Choice>
              <mc:Fallback>
                <p:oleObj name="Equation" r:id="rId3" imgW="11557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668" y="804027"/>
                        <a:ext cx="1677219" cy="5681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0" name="Rectangle 5">
            <a:extLst>
              <a:ext uri="{FF2B5EF4-FFF2-40B4-BE49-F238E27FC236}">
                <a16:creationId xmlns:a16="http://schemas.microsoft.com/office/drawing/2014/main" id="{E1257830-3689-4405-8BE1-71EBE8CF1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4" y="803283"/>
            <a:ext cx="24801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Continuity Equation:</a:t>
            </a:r>
          </a:p>
        </p:txBody>
      </p:sp>
      <p:sp>
        <p:nvSpPr>
          <p:cNvPr id="3081" name="Rectangle 6">
            <a:extLst>
              <a:ext uri="{FF2B5EF4-FFF2-40B4-BE49-F238E27FC236}">
                <a16:creationId xmlns:a16="http://schemas.microsoft.com/office/drawing/2014/main" id="{571420DA-B7B9-4F85-8898-D328DCFA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4" y="1365457"/>
            <a:ext cx="28328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x-Momentum Equation:</a:t>
            </a:r>
          </a:p>
        </p:txBody>
      </p:sp>
      <p:sp>
        <p:nvSpPr>
          <p:cNvPr id="3082" name="Rectangle 8">
            <a:extLst>
              <a:ext uri="{FF2B5EF4-FFF2-40B4-BE49-F238E27FC236}">
                <a16:creationId xmlns:a16="http://schemas.microsoft.com/office/drawing/2014/main" id="{01BD8490-20CA-4B99-8EDB-73FCCF58A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3" y="2621249"/>
            <a:ext cx="28328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z-Momentum Equation:</a:t>
            </a:r>
          </a:p>
        </p:txBody>
      </p:sp>
      <p:sp>
        <p:nvSpPr>
          <p:cNvPr id="3083" name="Rectangle 8">
            <a:extLst>
              <a:ext uri="{FF2B5EF4-FFF2-40B4-BE49-F238E27FC236}">
                <a16:creationId xmlns:a16="http://schemas.microsoft.com/office/drawing/2014/main" id="{13C6FB87-6D69-4381-92A1-180A73AE2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3075" name="Object 7">
            <a:extLst>
              <a:ext uri="{FF2B5EF4-FFF2-40B4-BE49-F238E27FC236}">
                <a16:creationId xmlns:a16="http://schemas.microsoft.com/office/drawing/2014/main" id="{95AF0CFC-7DEB-4B13-A6CC-9CFD753A4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784090"/>
              </p:ext>
            </p:extLst>
          </p:nvPr>
        </p:nvGraphicFramePr>
        <p:xfrm>
          <a:off x="1225366" y="1927240"/>
          <a:ext cx="6144077" cy="637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Equation" r:id="rId5" imgW="4038600" imgH="419100" progId="Equation.3">
                  <p:embed/>
                </p:oleObj>
              </mc:Choice>
              <mc:Fallback>
                <p:oleObj name="Equation" r:id="rId5" imgW="4038600" imgH="419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366" y="1927240"/>
                        <a:ext cx="6144077" cy="6378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Rectangle 10">
            <a:extLst>
              <a:ext uri="{FF2B5EF4-FFF2-40B4-BE49-F238E27FC236}">
                <a16:creationId xmlns:a16="http://schemas.microsoft.com/office/drawing/2014/main" id="{01C0C062-04F4-4EE7-A078-99BBF0AAB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3076" name="Object 9">
            <a:extLst>
              <a:ext uri="{FF2B5EF4-FFF2-40B4-BE49-F238E27FC236}">
                <a16:creationId xmlns:a16="http://schemas.microsoft.com/office/drawing/2014/main" id="{439712D6-0864-43EB-AFFA-8636A32C27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543147"/>
              </p:ext>
            </p:extLst>
          </p:nvPr>
        </p:nvGraphicFramePr>
        <p:xfrm>
          <a:off x="3705957" y="2725319"/>
          <a:ext cx="1442986" cy="622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Equation" r:id="rId7" imgW="990170" imgH="431613" progId="Equation.3">
                  <p:embed/>
                </p:oleObj>
              </mc:Choice>
              <mc:Fallback>
                <p:oleObj name="Equation" r:id="rId7" imgW="990170" imgH="43161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957" y="2725319"/>
                        <a:ext cx="1442986" cy="6228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2">
            <a:extLst>
              <a:ext uri="{FF2B5EF4-FFF2-40B4-BE49-F238E27FC236}">
                <a16:creationId xmlns:a16="http://schemas.microsoft.com/office/drawing/2014/main" id="{15122296-7780-40A3-83A2-F80E717D3A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7948507"/>
              </p:ext>
            </p:extLst>
          </p:nvPr>
        </p:nvGraphicFramePr>
        <p:xfrm>
          <a:off x="931905" y="3604418"/>
          <a:ext cx="6731000" cy="265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Document" r:id="rId9" imgW="8459640" imgH="5368680" progId="Word.Document.8">
                  <p:embed/>
                </p:oleObj>
              </mc:Choice>
              <mc:Fallback>
                <p:oleObj name="Document" r:id="rId9" imgW="8459640" imgH="5368680" progId="Word.Document.8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905" y="3604418"/>
                        <a:ext cx="6731000" cy="265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TextBox 5">
            <a:extLst>
              <a:ext uri="{FF2B5EF4-FFF2-40B4-BE49-F238E27FC236}">
                <a16:creationId xmlns:a16="http://schemas.microsoft.com/office/drawing/2014/main" id="{E43AD302-939C-4D83-8398-9A5CD46DA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1406" y="4932362"/>
            <a:ext cx="213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Laterally averaging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000099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AAAACA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3">
      <a:dk1>
        <a:srgbClr val="000000"/>
      </a:dk1>
      <a:lt1>
        <a:srgbClr val="000099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CA"/>
      </a:accent3>
      <a:accent4>
        <a:srgbClr val="000000"/>
      </a:accent4>
      <a:accent5>
        <a:srgbClr val="DAEDEF"/>
      </a:accent5>
      <a:accent6>
        <a:srgbClr val="2D2D8A"/>
      </a:accent6>
      <a:hlink>
        <a:srgbClr val="0033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000099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AAAACA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707</Words>
  <Application>Microsoft Macintosh PowerPoint</Application>
  <PresentationFormat>On-screen Show (4:3)</PresentationFormat>
  <Paragraphs>174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Symbol</vt:lpstr>
      <vt:lpstr>Times New Roman</vt:lpstr>
      <vt:lpstr>Verdana</vt:lpstr>
      <vt:lpstr>Wingdings</vt:lpstr>
      <vt:lpstr>Wingdings 3</vt:lpstr>
      <vt:lpstr>Default Design</vt:lpstr>
      <vt:lpstr>Custom Design</vt:lpstr>
      <vt:lpstr>Equation</vt:lpstr>
      <vt:lpstr>Document</vt:lpstr>
      <vt:lpstr>PowerPoint Presentation</vt:lpstr>
      <vt:lpstr>Types of Models</vt:lpstr>
      <vt:lpstr>Types of Models</vt:lpstr>
      <vt:lpstr>Factors in Model Choice </vt:lpstr>
      <vt:lpstr>CE-QUAL-W2</vt:lpstr>
      <vt:lpstr>CE-QUAL-W2</vt:lpstr>
      <vt:lpstr>CE-QUAL-W2 Hydrodynamics</vt:lpstr>
      <vt:lpstr>CE-QUAL-W2 Hydraulic Structures</vt:lpstr>
      <vt:lpstr>CE-QUAL-W2 Hydrodynamics  </vt:lpstr>
      <vt:lpstr>CE-QUAL-W2 Water Quality </vt:lpstr>
      <vt:lpstr>CE-QUAL-W2 Water Quality</vt:lpstr>
      <vt:lpstr>PowerPoint Presentation</vt:lpstr>
      <vt:lpstr>CE-QUAL-W2 Water Quality  </vt:lpstr>
      <vt:lpstr>CE-QUAL-W2 DOM  </vt:lpstr>
      <vt:lpstr>CE-QUAL-W2 POM  </vt:lpstr>
      <vt:lpstr>CE-QUAL-W2 Ammonium </vt:lpstr>
      <vt:lpstr>CE-QUAL-W2 Nitrate/Nitrite</vt:lpstr>
      <vt:lpstr>CE-QUAL-W2 Phosphate</vt:lpstr>
      <vt:lpstr>CE-QUAL-W2 DO </vt:lpstr>
      <vt:lpstr>CE-QUAL-W2 Algae</vt:lpstr>
      <vt:lpstr>CE-QUAL-W2 Algae </vt:lpstr>
      <vt:lpstr>CE-QUAL-W2 Bed Sediment – First Order Approach</vt:lpstr>
      <vt:lpstr>CE-QUAL-W2 Bed Sediment – Sediment Diagenesis Model</vt:lpstr>
      <vt:lpstr>CE-QUAL-W2 SYSTDG</vt:lpstr>
      <vt:lpstr>Columbia River System Operations (CRSO) </vt:lpstr>
      <vt:lpstr>Columbia River System Operations (CRSO) </vt:lpstr>
      <vt:lpstr>Columbia River System Operations (CRSO) </vt:lpstr>
      <vt:lpstr>Mainstem Missouri River Reservoirs</vt:lpstr>
      <vt:lpstr>Lower Minnesota River </vt:lpstr>
      <vt:lpstr>Lower Minnesota River </vt:lpstr>
    </vt:vector>
  </TitlesOfParts>
  <Company>US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b6imemb6</dc:creator>
  <cp:lastModifiedBy>Honnalore Steissberg</cp:lastModifiedBy>
  <cp:revision>270</cp:revision>
  <dcterms:created xsi:type="dcterms:W3CDTF">2011-07-13T22:03:07Z</dcterms:created>
  <dcterms:modified xsi:type="dcterms:W3CDTF">2021-08-13T01:14:32Z</dcterms:modified>
</cp:coreProperties>
</file>